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7772400" cy="10058400"/>
  <p:notesSz cx="7772400" cy="10058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50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pPr marL="50800">
              <a:lnSpc>
                <a:spcPts val="905"/>
              </a:lnSpc>
            </a:pPr>
            <a:fld id="{81D60167-4931-47E6-BA6A-407CBD079E47}" type="slidenum">
              <a:rPr spc="-105" dirty="0"/>
              <a:pPr marL="50800">
                <a:lnSpc>
                  <a:spcPts val="905"/>
                </a:lnSpc>
              </a:pPr>
              <a:t>‹N›</a:t>
            </a:fld>
            <a:endParaRPr spc="-10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pPr marL="50800">
              <a:lnSpc>
                <a:spcPts val="905"/>
              </a:lnSpc>
            </a:pPr>
            <a:fld id="{81D60167-4931-47E6-BA6A-407CBD079E47}" type="slidenum">
              <a:rPr spc="-105" dirty="0"/>
              <a:pPr marL="50800">
                <a:lnSpc>
                  <a:spcPts val="905"/>
                </a:lnSpc>
              </a:pPr>
              <a:t>‹N›</a:t>
            </a:fld>
            <a:endParaRPr spc="-10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6941" y="227469"/>
            <a:ext cx="915035" cy="732155"/>
          </a:xfrm>
          <a:custGeom>
            <a:avLst/>
            <a:gdLst/>
            <a:ahLst/>
            <a:cxnLst/>
            <a:rect l="l" t="t" r="r" b="b"/>
            <a:pathLst>
              <a:path w="915035" h="732155">
                <a:moveTo>
                  <a:pt x="670623" y="243992"/>
                </a:moveTo>
                <a:lnTo>
                  <a:pt x="121526" y="243992"/>
                </a:lnTo>
                <a:lnTo>
                  <a:pt x="74227" y="253525"/>
                </a:lnTo>
                <a:lnTo>
                  <a:pt x="35598" y="279531"/>
                </a:lnTo>
                <a:lnTo>
                  <a:pt x="9551" y="318117"/>
                </a:lnTo>
                <a:lnTo>
                  <a:pt x="0" y="365391"/>
                </a:lnTo>
                <a:lnTo>
                  <a:pt x="0" y="610133"/>
                </a:lnTo>
                <a:lnTo>
                  <a:pt x="9551" y="657406"/>
                </a:lnTo>
                <a:lnTo>
                  <a:pt x="35598" y="696015"/>
                </a:lnTo>
                <a:lnTo>
                  <a:pt x="74227" y="722049"/>
                </a:lnTo>
                <a:lnTo>
                  <a:pt x="121526" y="731596"/>
                </a:lnTo>
                <a:lnTo>
                  <a:pt x="793051" y="731596"/>
                </a:lnTo>
                <a:lnTo>
                  <a:pt x="840352" y="722049"/>
                </a:lnTo>
                <a:lnTo>
                  <a:pt x="878949" y="696015"/>
                </a:lnTo>
                <a:lnTo>
                  <a:pt x="904956" y="657406"/>
                </a:lnTo>
                <a:lnTo>
                  <a:pt x="914488" y="610133"/>
                </a:lnTo>
                <a:lnTo>
                  <a:pt x="914488" y="609765"/>
                </a:lnTo>
                <a:lnTo>
                  <a:pt x="161201" y="609765"/>
                </a:lnTo>
                <a:lnTo>
                  <a:pt x="145885" y="606689"/>
                </a:lnTo>
                <a:lnTo>
                  <a:pt x="133351" y="598287"/>
                </a:lnTo>
                <a:lnTo>
                  <a:pt x="124887" y="585794"/>
                </a:lnTo>
                <a:lnTo>
                  <a:pt x="121831" y="570699"/>
                </a:lnTo>
                <a:lnTo>
                  <a:pt x="121780" y="405028"/>
                </a:lnTo>
                <a:lnTo>
                  <a:pt x="124887" y="389730"/>
                </a:lnTo>
                <a:lnTo>
                  <a:pt x="133351" y="377250"/>
                </a:lnTo>
                <a:lnTo>
                  <a:pt x="145885" y="368841"/>
                </a:lnTo>
                <a:lnTo>
                  <a:pt x="161201" y="365760"/>
                </a:lnTo>
                <a:lnTo>
                  <a:pt x="670623" y="365760"/>
                </a:lnTo>
                <a:lnTo>
                  <a:pt x="670623" y="243992"/>
                </a:lnTo>
                <a:close/>
              </a:path>
              <a:path w="915035" h="732155">
                <a:moveTo>
                  <a:pt x="793051" y="0"/>
                </a:moveTo>
                <a:lnTo>
                  <a:pt x="0" y="0"/>
                </a:lnTo>
                <a:lnTo>
                  <a:pt x="0" y="121805"/>
                </a:lnTo>
                <a:lnTo>
                  <a:pt x="753478" y="121932"/>
                </a:lnTo>
                <a:lnTo>
                  <a:pt x="768791" y="125019"/>
                </a:lnTo>
                <a:lnTo>
                  <a:pt x="781270" y="133435"/>
                </a:lnTo>
                <a:lnTo>
                  <a:pt x="789670" y="145914"/>
                </a:lnTo>
                <a:lnTo>
                  <a:pt x="792746" y="161188"/>
                </a:lnTo>
                <a:lnTo>
                  <a:pt x="792746" y="570445"/>
                </a:lnTo>
                <a:lnTo>
                  <a:pt x="792543" y="570699"/>
                </a:lnTo>
                <a:lnTo>
                  <a:pt x="789360" y="585938"/>
                </a:lnTo>
                <a:lnTo>
                  <a:pt x="780908" y="598352"/>
                </a:lnTo>
                <a:lnTo>
                  <a:pt x="768435" y="606706"/>
                </a:lnTo>
                <a:lnTo>
                  <a:pt x="753186" y="609765"/>
                </a:lnTo>
                <a:lnTo>
                  <a:pt x="914488" y="609765"/>
                </a:lnTo>
                <a:lnTo>
                  <a:pt x="914488" y="121488"/>
                </a:lnTo>
                <a:lnTo>
                  <a:pt x="904956" y="74200"/>
                </a:lnTo>
                <a:lnTo>
                  <a:pt x="878949" y="35583"/>
                </a:lnTo>
                <a:lnTo>
                  <a:pt x="840352" y="9547"/>
                </a:lnTo>
                <a:lnTo>
                  <a:pt x="79305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4/8/2016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pPr marL="50800">
              <a:lnSpc>
                <a:spcPts val="905"/>
              </a:lnSpc>
            </a:pPr>
            <a:fld id="{81D60167-4931-47E6-BA6A-407CBD079E47}" type="slidenum">
              <a:rPr spc="-105" dirty="0"/>
              <a:pPr marL="50800">
                <a:lnSpc>
                  <a:spcPts val="905"/>
                </a:lnSpc>
              </a:pPr>
              <a:t>‹N›</a:t>
            </a:fld>
            <a:endParaRPr spc="-10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4/8/2016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pPr marL="50800">
              <a:lnSpc>
                <a:spcPts val="905"/>
              </a:lnSpc>
            </a:pPr>
            <a:fld id="{81D60167-4931-47E6-BA6A-407CBD079E47}" type="slidenum">
              <a:rPr spc="-105" dirty="0"/>
              <a:pPr marL="50800">
                <a:lnSpc>
                  <a:spcPts val="905"/>
                </a:lnSpc>
              </a:pPr>
              <a:t>‹N›</a:t>
            </a:fld>
            <a:endParaRPr spc="-10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4/8/2016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pPr marL="50800">
              <a:lnSpc>
                <a:spcPts val="905"/>
              </a:lnSpc>
            </a:pPr>
            <a:fld id="{81D60167-4931-47E6-BA6A-407CBD079E47}" type="slidenum">
              <a:rPr spc="-105" dirty="0"/>
              <a:pPr marL="50800">
                <a:lnSpc>
                  <a:spcPts val="905"/>
                </a:lnSpc>
              </a:pPr>
              <a:t>‹N›</a:t>
            </a:fld>
            <a:endParaRPr spc="-10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8900" y="248106"/>
            <a:ext cx="5054600" cy="824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31F2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09898" y="9733628"/>
            <a:ext cx="153035" cy="12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pPr marL="50800">
              <a:lnSpc>
                <a:spcPts val="905"/>
              </a:lnSpc>
            </a:pPr>
            <a:fld id="{81D60167-4931-47E6-BA6A-407CBD079E47}" type="slidenum">
              <a:rPr spc="-105" dirty="0"/>
              <a:pPr marL="50800">
                <a:lnSpc>
                  <a:spcPts val="905"/>
                </a:lnSpc>
              </a:pPr>
              <a:t>‹N›</a:t>
            </a:fld>
            <a:endParaRPr spc="-10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bottmolecular.com/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900" y="248106"/>
            <a:ext cx="3500120" cy="824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66800"/>
              </a:lnSpc>
            </a:pPr>
            <a:r>
              <a:rPr spc="95" dirty="0"/>
              <a:t>Abbott</a:t>
            </a:r>
            <a:r>
              <a:rPr spc="55" dirty="0"/>
              <a:t> </a:t>
            </a:r>
            <a:r>
              <a:rPr spc="-10" dirty="0"/>
              <a:t>RealTi</a:t>
            </a:r>
            <a:r>
              <a:rPr i="1" spc="-10" dirty="0">
                <a:latin typeface="Arial"/>
                <a:cs typeface="Arial"/>
              </a:rPr>
              <a:t>m</a:t>
            </a:r>
            <a:r>
              <a:rPr spc="-10" dirty="0"/>
              <a:t>e  </a:t>
            </a:r>
            <a:r>
              <a:rPr spc="80" dirty="0"/>
              <a:t>HCV</a:t>
            </a:r>
          </a:p>
        </p:txBody>
      </p:sp>
      <p:sp>
        <p:nvSpPr>
          <p:cNvPr id="3" name="object 3"/>
          <p:cNvSpPr/>
          <p:nvPr/>
        </p:nvSpPr>
        <p:spPr>
          <a:xfrm>
            <a:off x="228600" y="1028700"/>
            <a:ext cx="4972050" cy="129539"/>
          </a:xfrm>
          <a:custGeom>
            <a:avLst/>
            <a:gdLst/>
            <a:ahLst/>
            <a:cxnLst/>
            <a:rect l="l" t="t" r="r" b="b"/>
            <a:pathLst>
              <a:path w="4972050" h="129540">
                <a:moveTo>
                  <a:pt x="0" y="129082"/>
                </a:moveTo>
                <a:lnTo>
                  <a:pt x="4972050" y="129082"/>
                </a:lnTo>
                <a:lnTo>
                  <a:pt x="4972050" y="0"/>
                </a:lnTo>
                <a:lnTo>
                  <a:pt x="0" y="0"/>
                </a:lnTo>
                <a:lnTo>
                  <a:pt x="0" y="1290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2250" y="2467241"/>
            <a:ext cx="3594100" cy="29190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36594" y="2830868"/>
            <a:ext cx="78930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Reference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Number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8006" y="2830868"/>
            <a:ext cx="50355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Calibrator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 A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8006" y="3080359"/>
            <a:ext cx="505459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Calibrator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B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6594" y="3080359"/>
            <a:ext cx="761365" cy="456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Number</a:t>
            </a:r>
            <a:endParaRPr sz="8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080">
              <a:lnSpc>
                <a:spcPts val="90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Vitro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Diagnostic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Medical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Device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59456" y="3345700"/>
            <a:ext cx="69278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6594" y="3648367"/>
            <a:ext cx="105727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Store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≤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-10°C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colder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59456" y="3648392"/>
            <a:ext cx="84391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Low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Positive</a:t>
            </a:r>
            <a:r>
              <a:rPr sz="8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6594" y="3973982"/>
            <a:ext cx="56769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Manufacturer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59456" y="3973982"/>
            <a:ext cx="85915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High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Positive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6594" y="4249521"/>
            <a:ext cx="956310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0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Consult instructions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02356" y="4296511"/>
            <a:ext cx="64262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Internal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6594" y="4628502"/>
            <a:ext cx="64135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Expiration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Date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88006" y="4718050"/>
            <a:ext cx="114427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</a:t>
            </a:r>
            <a:r>
              <a:rPr sz="800" spc="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Pack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5868" y="4894833"/>
            <a:ext cx="3592829" cy="4692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3400" marR="1671320">
              <a:lnSpc>
                <a:spcPts val="90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CAUTION: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Handle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sourced  materials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potentially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infectious.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Consult instructions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use.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(Infection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Risk)</a:t>
            </a:r>
            <a:endParaRPr sz="800">
              <a:latin typeface="Lucida Sans"/>
              <a:cs typeface="Lucida Sans"/>
            </a:endParaRPr>
          </a:p>
          <a:p>
            <a:pPr marL="12700" marR="165735" indent="-635">
              <a:lnSpc>
                <a:spcPts val="850"/>
              </a:lnSpc>
              <a:spcBef>
                <a:spcPts val="585"/>
              </a:spcBef>
            </a:pP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See </a:t>
            </a:r>
            <a:r>
              <a:rPr sz="700" b="1" spc="10" dirty="0">
                <a:solidFill>
                  <a:srgbClr val="231F20"/>
                </a:solidFill>
                <a:latin typeface="Arial Narrow"/>
                <a:cs typeface="Arial Narrow"/>
              </a:rPr>
              <a:t>REAGENTS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full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explanation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symbols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used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component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naming.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100" b="1" spc="40" dirty="0">
                <a:solidFill>
                  <a:srgbClr val="231F20"/>
                </a:solidFill>
                <a:latin typeface="Arial Narrow"/>
                <a:cs typeface="Arial Narrow"/>
              </a:rPr>
              <a:t>NAME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</a:t>
            </a:r>
            <a:r>
              <a:rPr sz="800" spc="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100" b="1" spc="25" dirty="0">
                <a:solidFill>
                  <a:srgbClr val="231F20"/>
                </a:solidFill>
                <a:latin typeface="Arial Narrow"/>
                <a:cs typeface="Arial Narrow"/>
              </a:rPr>
              <a:t>INTENDED</a:t>
            </a:r>
            <a:r>
              <a:rPr sz="1100" b="1" spc="-6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30" dirty="0">
                <a:solidFill>
                  <a:srgbClr val="231F20"/>
                </a:solidFill>
                <a:latin typeface="Arial Narrow"/>
                <a:cs typeface="Arial Narrow"/>
              </a:rPr>
              <a:t>USE</a:t>
            </a:r>
            <a:endParaRPr sz="1100">
              <a:latin typeface="Arial Narrow"/>
              <a:cs typeface="Arial Narrow"/>
            </a:endParaRPr>
          </a:p>
          <a:p>
            <a:pPr marL="12700" marR="5080">
              <a:lnSpc>
                <a:spcPts val="850"/>
              </a:lnSpc>
              <a:spcBef>
                <a:spcPts val="2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vitro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reverse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transcription-polymerase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chain  reaction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(RT-PCR)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Preparation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System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instruments 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quantitation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viral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(HCV)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(EDTA)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HCV-infected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individuals.</a:t>
            </a:r>
            <a:endParaRPr sz="800">
              <a:latin typeface="Lucida Sans"/>
              <a:cs typeface="Lucida Sans"/>
            </a:endParaRPr>
          </a:p>
          <a:p>
            <a:pPr marL="12700" marR="53975" indent="-635">
              <a:lnSpc>
                <a:spcPts val="850"/>
              </a:lnSpc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containing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–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been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validated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quantitation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assay.</a:t>
            </a:r>
            <a:endParaRPr sz="800">
              <a:latin typeface="Lucida Sans"/>
              <a:cs typeface="Lucida Sans"/>
            </a:endParaRPr>
          </a:p>
          <a:p>
            <a:pPr marL="12700" marR="62230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intended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aid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management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 HCV-infected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patients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undergoing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antiviral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therapy.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measures 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levels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baseline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utilized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predict sustained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non-sustained virological response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therapy.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interpreted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context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relevant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laboratory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findings.</a:t>
            </a:r>
            <a:endParaRPr sz="800">
              <a:latin typeface="Lucida Sans"/>
              <a:cs typeface="Lucida Sans"/>
            </a:endParaRPr>
          </a:p>
          <a:p>
            <a:pPr marL="12700" marR="40640">
              <a:lnSpc>
                <a:spcPts val="850"/>
              </a:lnSpc>
              <a:spcBef>
                <a:spcPts val="140"/>
              </a:spcBef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performance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characteristics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been established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individuals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treated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peginterferon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alfa-2a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2b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plus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ribavirin.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No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information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available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assay’s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predictive value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when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other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therapies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used.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performance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determining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state 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infection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has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been 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established.</a:t>
            </a:r>
            <a:endParaRPr sz="800">
              <a:latin typeface="Lucida Sans"/>
              <a:cs typeface="Lucida Sans"/>
            </a:endParaRPr>
          </a:p>
          <a:p>
            <a:pPr marL="12700" marR="154940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screening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blood,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tissue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donors for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HCV,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used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diagnostic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confirm 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presence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 infection.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00" b="1" spc="50" dirty="0">
                <a:solidFill>
                  <a:srgbClr val="231F20"/>
                </a:solidFill>
                <a:latin typeface="Arial Narrow"/>
                <a:cs typeface="Arial Narrow"/>
              </a:rPr>
              <a:t>SUMMARY </a:t>
            </a: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AND </a:t>
            </a:r>
            <a:r>
              <a:rPr sz="1100" b="1" spc="5" dirty="0">
                <a:solidFill>
                  <a:srgbClr val="231F20"/>
                </a:solidFill>
                <a:latin typeface="Arial Narrow"/>
                <a:cs typeface="Arial Narrow"/>
              </a:rPr>
              <a:t>EXPLANATION </a:t>
            </a:r>
            <a:r>
              <a:rPr sz="1100" b="1" spc="30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1100" b="1" spc="25" dirty="0">
                <a:solidFill>
                  <a:srgbClr val="231F20"/>
                </a:solidFill>
                <a:latin typeface="Arial Narrow"/>
                <a:cs typeface="Arial Narrow"/>
              </a:rPr>
              <a:t>THE</a:t>
            </a:r>
            <a:r>
              <a:rPr sz="1100" b="1" spc="3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dirty="0">
                <a:solidFill>
                  <a:srgbClr val="231F20"/>
                </a:solidFill>
                <a:latin typeface="Arial Narrow"/>
                <a:cs typeface="Arial Narrow"/>
              </a:rPr>
              <a:t>TEST</a:t>
            </a:r>
            <a:endParaRPr sz="1100">
              <a:latin typeface="Arial Narrow"/>
              <a:cs typeface="Arial Narrow"/>
            </a:endParaRPr>
          </a:p>
          <a:p>
            <a:pPr marL="12700" marR="48895">
              <a:lnSpc>
                <a:spcPts val="850"/>
              </a:lnSpc>
              <a:spcBef>
                <a:spcPts val="235"/>
              </a:spcBef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single-stranded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virus,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genome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9,500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nucleotides.</a:t>
            </a:r>
            <a:r>
              <a:rPr sz="675" spc="-120" baseline="30864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leading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cause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liver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disease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United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States,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infecting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estimated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3.2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million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people.</a:t>
            </a:r>
            <a:r>
              <a:rPr sz="675" spc="-120" baseline="30864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has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been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transmitted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primarily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through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intravenous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drug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through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blood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products.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Sensitive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serological tests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antibodies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have greatly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reduced  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incidence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new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infections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donated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blood.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About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75 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–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85%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HCV-infected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individuals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develop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chronic hepatitis,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20%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chronically infected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individuals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developing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cirrhosis.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patients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cirrhosis,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incidence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hepatocellular  carcinoma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–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4%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year.</a:t>
            </a:r>
            <a:r>
              <a:rPr sz="675" spc="-97" baseline="30864" dirty="0">
                <a:solidFill>
                  <a:srgbClr val="231F20"/>
                </a:solidFill>
                <a:latin typeface="Lucida Sans"/>
                <a:cs typeface="Lucida Sans"/>
              </a:rPr>
              <a:t>3,4</a:t>
            </a:r>
            <a:endParaRPr sz="675" baseline="30864">
              <a:latin typeface="Lucida Sans"/>
              <a:cs typeface="Lucida Sans"/>
            </a:endParaRPr>
          </a:p>
          <a:p>
            <a:pPr marL="12700" marR="204470">
              <a:lnSpc>
                <a:spcPts val="850"/>
              </a:lnSpc>
              <a:spcBef>
                <a:spcPts val="140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Quantitation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has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been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instrumental in understanding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effectiveness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antiviral response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interferon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monotherapy,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interferon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plus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ribavirin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combination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49649" y="1953818"/>
            <a:ext cx="3604895" cy="7699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2565">
              <a:lnSpc>
                <a:spcPts val="850"/>
              </a:lnSpc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therapy,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peginterferon plus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ribavirin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combination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therapy.</a:t>
            </a:r>
            <a:r>
              <a:rPr sz="675" spc="-104" baseline="30864" dirty="0">
                <a:solidFill>
                  <a:srgbClr val="231F20"/>
                </a:solidFill>
                <a:latin typeface="Lucida Sans"/>
                <a:cs typeface="Lucida Sans"/>
              </a:rPr>
              <a:t>5–9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Current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guidelines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management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recommend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quantitative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testing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before 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start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antiviral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therapy,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therapy,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conclusion  </a:t>
            </a:r>
            <a:r>
              <a:rPr sz="800" spc="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endParaRPr sz="800">
              <a:latin typeface="Lucida Sans"/>
              <a:cs typeface="Lucida Sans"/>
            </a:endParaRPr>
          </a:p>
          <a:p>
            <a:pPr marL="12700" marR="93345">
              <a:lnSpc>
                <a:spcPts val="850"/>
              </a:lnSpc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objective 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sustained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virologic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response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(SVR),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defined 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absence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detectable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sensitive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weeks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end</a:t>
            </a:r>
            <a:endParaRPr sz="800">
              <a:latin typeface="Lucida Sans"/>
              <a:cs typeface="Lucida Sans"/>
            </a:endParaRPr>
          </a:p>
          <a:p>
            <a:pPr marL="12700" marR="125730">
              <a:lnSpc>
                <a:spcPts val="850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treatment.</a:t>
            </a:r>
            <a:r>
              <a:rPr sz="675" spc="-127" baseline="30864" dirty="0">
                <a:solidFill>
                  <a:srgbClr val="231F20"/>
                </a:solidFill>
                <a:latin typeface="Lucida Sans"/>
                <a:cs typeface="Lucida Sans"/>
              </a:rPr>
              <a:t>10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almost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always preceded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early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virologic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response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(EVR),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defined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two-log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greater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decrease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viral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load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12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weeks 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therapy.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Failure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has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predictive value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SVR.</a:t>
            </a:r>
            <a:r>
              <a:rPr sz="675" spc="-60" baseline="30864" dirty="0">
                <a:solidFill>
                  <a:srgbClr val="231F20"/>
                </a:solidFill>
                <a:latin typeface="Lucida Sans"/>
                <a:cs typeface="Lucida Sans"/>
              </a:rPr>
              <a:t>3,4</a:t>
            </a:r>
            <a:endParaRPr sz="675" baseline="30864">
              <a:latin typeface="Lucida Sans"/>
              <a:cs typeface="Lucida Sans"/>
            </a:endParaRPr>
          </a:p>
          <a:p>
            <a:pPr marL="12700" marR="18415">
              <a:lnSpc>
                <a:spcPts val="850"/>
              </a:lnSpc>
              <a:spcBef>
                <a:spcPts val="145"/>
              </a:spcBef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rapid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viral response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(RVR),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undetectable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levels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weeks of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therapy,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has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predictive value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SVR.</a:t>
            </a:r>
            <a:r>
              <a:rPr sz="675" spc="-60" baseline="30864" dirty="0">
                <a:solidFill>
                  <a:srgbClr val="231F20"/>
                </a:solidFill>
                <a:latin typeface="Lucida Sans"/>
                <a:cs typeface="Lucida Sans"/>
              </a:rPr>
              <a:t>11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Determinng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kinetics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therapy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has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more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recently been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used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individualize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duration. Current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guidelines</a:t>
            </a:r>
            <a:r>
              <a:rPr sz="675" spc="-127" baseline="30864" dirty="0">
                <a:solidFill>
                  <a:srgbClr val="231F20"/>
                </a:solidFill>
                <a:latin typeface="Lucida Sans"/>
                <a:cs typeface="Lucida Sans"/>
              </a:rPr>
              <a:t>10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recommend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considering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extended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therapy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patients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infection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who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have delayed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clearance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(HCV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load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reaches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undetectable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levels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between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weeks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12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24).</a:t>
            </a:r>
            <a:r>
              <a:rPr sz="675" spc="-97" baseline="30864" dirty="0">
                <a:solidFill>
                  <a:srgbClr val="231F20"/>
                </a:solidFill>
                <a:latin typeface="Lucida Sans"/>
                <a:cs typeface="Lucida Sans"/>
              </a:rPr>
              <a:t>12–14</a:t>
            </a:r>
            <a:endParaRPr sz="675" baseline="30864">
              <a:latin typeface="Lucida Sans"/>
              <a:cs typeface="Lucida Sans"/>
            </a:endParaRPr>
          </a:p>
          <a:p>
            <a:pPr marL="12700" marR="276860">
              <a:lnSpc>
                <a:spcPts val="850"/>
              </a:lnSpc>
              <a:spcBef>
                <a:spcPts val="145"/>
              </a:spcBef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serum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quantitated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using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acid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signal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technologies.</a:t>
            </a:r>
            <a:r>
              <a:rPr sz="675" spc="-120" baseline="30864" dirty="0">
                <a:solidFill>
                  <a:srgbClr val="231F20"/>
                </a:solidFill>
                <a:latin typeface="Lucida Sans"/>
                <a:cs typeface="Lucida Sans"/>
              </a:rPr>
              <a:t>15  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uses </a:t>
            </a:r>
            <a:r>
              <a:rPr sz="800" spc="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RT-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ts val="850"/>
              </a:lnSpc>
            </a:pP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PCR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technology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combined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homogeneous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real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time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fluorescent detection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quantitation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RNA.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selection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conserved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region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genome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provides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genotypes 1, 2, 3, 4, 5, 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standardized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against 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Second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International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Standard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Virus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  </a:t>
            </a:r>
            <a:r>
              <a:rPr sz="800" spc="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(NIBSC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Code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840"/>
              </a:lnSpc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96/798)</a:t>
            </a:r>
            <a:r>
              <a:rPr sz="675" spc="-142" baseline="30864" dirty="0">
                <a:solidFill>
                  <a:srgbClr val="231F20"/>
                </a:solidFill>
                <a:latin typeface="Lucida Sans"/>
                <a:cs typeface="Lucida Sans"/>
              </a:rPr>
              <a:t>16   </a:t>
            </a:r>
            <a:r>
              <a:rPr sz="675" spc="-75" baseline="3086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reported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International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Units/mL</a:t>
            </a:r>
            <a:r>
              <a:rPr sz="800" spc="-1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(IU/mL).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100" b="1" spc="5" dirty="0">
                <a:solidFill>
                  <a:srgbClr val="231F20"/>
                </a:solidFill>
                <a:latin typeface="Arial Narrow"/>
                <a:cs typeface="Arial Narrow"/>
              </a:rPr>
              <a:t>BIOLOGICAL </a:t>
            </a:r>
            <a:r>
              <a:rPr sz="1100" b="1" spc="15" dirty="0">
                <a:solidFill>
                  <a:srgbClr val="231F20"/>
                </a:solidFill>
                <a:latin typeface="Arial Narrow"/>
                <a:cs typeface="Arial Narrow"/>
              </a:rPr>
              <a:t>PRINCIPLES </a:t>
            </a:r>
            <a:r>
              <a:rPr sz="1100" b="1" spc="30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1100" b="1" spc="25" dirty="0">
                <a:solidFill>
                  <a:srgbClr val="231F20"/>
                </a:solidFill>
                <a:latin typeface="Arial Narrow"/>
                <a:cs typeface="Arial Narrow"/>
              </a:rPr>
              <a:t>THE</a:t>
            </a:r>
            <a:r>
              <a:rPr sz="1100" b="1" spc="5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PROCEDURE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consists 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reagent  </a:t>
            </a:r>
            <a:r>
              <a:rPr sz="800" spc="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kits: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905"/>
              </a:lnSpc>
              <a:spcBef>
                <a:spcPts val="30"/>
              </a:spcBef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Kit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</a:t>
            </a:r>
            <a:r>
              <a:rPr sz="800" spc="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Kit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Calibrator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Kit</a:t>
            </a:r>
            <a:endParaRPr sz="800">
              <a:latin typeface="Lucida Sans"/>
              <a:cs typeface="Lucida Sans"/>
            </a:endParaRPr>
          </a:p>
          <a:p>
            <a:pPr marL="12700" marR="190500">
              <a:lnSpc>
                <a:spcPts val="850"/>
              </a:lnSpc>
              <a:spcBef>
                <a:spcPts val="6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uses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RT-PCR</a:t>
            </a:r>
            <a:r>
              <a:rPr sz="675" spc="-82" baseline="30864" dirty="0">
                <a:solidFill>
                  <a:srgbClr val="231F20"/>
                </a:solidFill>
                <a:latin typeface="Lucida Sans"/>
                <a:cs typeface="Lucida Sans"/>
              </a:rPr>
              <a:t>17</a:t>
            </a:r>
            <a:r>
              <a:rPr sz="675" spc="44" baseline="3086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generate amplified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product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RNA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genome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addition,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unrelated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target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introduced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beginning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preparation.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unrelated RNA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simultaneously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RT-PCR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serves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internal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(IC)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demonstrate 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process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has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proceeded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correctly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amount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target  </a:t>
            </a:r>
            <a:r>
              <a:rPr sz="800" spc="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</a:t>
            </a:r>
            <a:endParaRPr sz="800">
              <a:latin typeface="Lucida Sans"/>
              <a:cs typeface="Lucida Sans"/>
            </a:endParaRPr>
          </a:p>
          <a:p>
            <a:pPr marL="12700" marR="97790">
              <a:lnSpc>
                <a:spcPts val="850"/>
              </a:lnSpc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present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cycle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measured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through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fluorescent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labeled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oligonucleotide  probes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instrument.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probes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do</a:t>
            </a:r>
            <a:endParaRPr sz="800">
              <a:latin typeface="Lucida Sans"/>
              <a:cs typeface="Lucida Sans"/>
            </a:endParaRPr>
          </a:p>
          <a:p>
            <a:pPr marL="12700" marR="85725">
              <a:lnSpc>
                <a:spcPts val="850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generate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signal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unless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they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specifically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bound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product.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cycle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which the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HCV-specific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fluorescent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signal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proportional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present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original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Sample</a:t>
            </a:r>
            <a:r>
              <a:rPr sz="900" b="1" spc="-4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Preparation</a:t>
            </a:r>
            <a:endParaRPr sz="900">
              <a:latin typeface="Arial Narrow"/>
              <a:cs typeface="Arial Narrow"/>
            </a:endParaRPr>
          </a:p>
          <a:p>
            <a:pPr marL="12700" marR="38735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purpose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preparation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extract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concentrate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target RNA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molecules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make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them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accessible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remove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potential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inhibitors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extract.</a:t>
            </a:r>
            <a:endParaRPr sz="800">
              <a:latin typeface="Lucida Sans"/>
              <a:cs typeface="Lucida Sans"/>
            </a:endParaRPr>
          </a:p>
          <a:p>
            <a:pPr marL="12700" marR="55244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automated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preparation system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designed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magnetic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microparticle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processes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purification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acids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samples.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along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Preparation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System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(4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X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Preps)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processes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acid </a:t>
            </a:r>
            <a:r>
              <a:rPr sz="800" spc="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amplification.</a:t>
            </a:r>
            <a:endParaRPr sz="800">
              <a:latin typeface="Lucida Sans"/>
              <a:cs typeface="Lucida Sans"/>
            </a:endParaRPr>
          </a:p>
          <a:p>
            <a:pPr marL="12700" marR="25400">
              <a:lnSpc>
                <a:spcPts val="85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Multiple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processed at once. 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taken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through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entire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preparation procedure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along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After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capture  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acids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onto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magnetic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microparticles,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microparticles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washed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remove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unbound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components.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Next,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bound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acids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eluted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microparticles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eluates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transferred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96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Deep-Well 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Plate.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Amplification </a:t>
            </a:r>
            <a:r>
              <a:rPr sz="900" b="1" spc="35" dirty="0">
                <a:solidFill>
                  <a:srgbClr val="231F20"/>
                </a:solidFill>
                <a:latin typeface="Arial Narrow"/>
                <a:cs typeface="Arial Narrow"/>
              </a:rPr>
              <a:t>Master</a:t>
            </a:r>
            <a:r>
              <a:rPr sz="900" b="1" spc="-4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55" dirty="0">
                <a:solidFill>
                  <a:srgbClr val="231F20"/>
                </a:solidFill>
                <a:latin typeface="Arial Narrow"/>
                <a:cs typeface="Arial Narrow"/>
              </a:rPr>
              <a:t>Mix</a:t>
            </a:r>
            <a:endParaRPr sz="900">
              <a:latin typeface="Arial Narrow"/>
              <a:cs typeface="Arial Narrow"/>
            </a:endParaRPr>
          </a:p>
          <a:p>
            <a:pPr marL="12700" marR="46990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automates 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assembly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master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mix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Oligonucleotide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Thermostable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rTth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Polymerase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Enzyme,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Activation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Reagent)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then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transfers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aliquots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master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mix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Plate.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acid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96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Deep-Well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then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transferred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.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plate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sealed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user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Adhesive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Cover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placed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PCR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fluorescence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detection.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Amplification</a:t>
            </a:r>
            <a:endParaRPr sz="900">
              <a:latin typeface="Arial Narrow"/>
              <a:cs typeface="Arial Narrow"/>
            </a:endParaRPr>
          </a:p>
          <a:p>
            <a:pPr marL="12700" marR="32384">
              <a:lnSpc>
                <a:spcPts val="850"/>
              </a:lnSpc>
              <a:spcBef>
                <a:spcPts val="135"/>
              </a:spcBef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target RNA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converted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cDNA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reverse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transcriptase activity 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thermostable rTth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DNA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polymerase.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First,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reverse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primers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anneal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their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respective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targets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extended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prolonged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incubation period.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After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denaturation step,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which the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temperature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raised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above 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melting point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double-stranded  cDNA:RNA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product,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second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primer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anneals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cDNA  strand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r>
              <a:rPr sz="800" spc="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extended</a:t>
            </a:r>
            <a:endParaRPr sz="800">
              <a:latin typeface="Lucida Sans"/>
              <a:cs typeface="Lucida Sans"/>
            </a:endParaRPr>
          </a:p>
          <a:p>
            <a:pPr marL="12700" marR="147955">
              <a:lnSpc>
                <a:spcPts val="850"/>
              </a:lnSpc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DNA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polymerase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activity 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rTth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enzyme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create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double-stranded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DNA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product.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529501" y="593166"/>
            <a:ext cx="103505" cy="108585"/>
          </a:xfrm>
          <a:custGeom>
            <a:avLst/>
            <a:gdLst/>
            <a:ahLst/>
            <a:cxnLst/>
            <a:rect l="l" t="t" r="r" b="b"/>
            <a:pathLst>
              <a:path w="103504" h="108584">
                <a:moveTo>
                  <a:pt x="51142" y="0"/>
                </a:moveTo>
                <a:lnTo>
                  <a:pt x="0" y="0"/>
                </a:lnTo>
                <a:lnTo>
                  <a:pt x="0" y="108292"/>
                </a:lnTo>
                <a:lnTo>
                  <a:pt x="35496" y="108292"/>
                </a:lnTo>
                <a:lnTo>
                  <a:pt x="35496" y="70535"/>
                </a:lnTo>
                <a:lnTo>
                  <a:pt x="96910" y="70535"/>
                </a:lnTo>
                <a:lnTo>
                  <a:pt x="94386" y="65065"/>
                </a:lnTo>
                <a:lnTo>
                  <a:pt x="88613" y="60498"/>
                </a:lnTo>
                <a:lnTo>
                  <a:pt x="80924" y="57302"/>
                </a:lnTo>
                <a:lnTo>
                  <a:pt x="89099" y="53465"/>
                </a:lnTo>
                <a:lnTo>
                  <a:pt x="94762" y="47455"/>
                </a:lnTo>
                <a:lnTo>
                  <a:pt x="95053" y="46774"/>
                </a:lnTo>
                <a:lnTo>
                  <a:pt x="35496" y="46774"/>
                </a:lnTo>
                <a:lnTo>
                  <a:pt x="35496" y="25260"/>
                </a:lnTo>
                <a:lnTo>
                  <a:pt x="98138" y="25260"/>
                </a:lnTo>
                <a:lnTo>
                  <a:pt x="96702" y="17134"/>
                </a:lnTo>
                <a:lnTo>
                  <a:pt x="88668" y="7521"/>
                </a:lnTo>
                <a:lnTo>
                  <a:pt x="73866" y="1856"/>
                </a:lnTo>
                <a:lnTo>
                  <a:pt x="51142" y="0"/>
                </a:lnTo>
                <a:close/>
              </a:path>
              <a:path w="103504" h="108584">
                <a:moveTo>
                  <a:pt x="96910" y="70535"/>
                </a:moveTo>
                <a:lnTo>
                  <a:pt x="46329" y="70535"/>
                </a:lnTo>
                <a:lnTo>
                  <a:pt x="56271" y="71484"/>
                </a:lnTo>
                <a:lnTo>
                  <a:pt x="62009" y="74633"/>
                </a:lnTo>
                <a:lnTo>
                  <a:pt x="64644" y="80431"/>
                </a:lnTo>
                <a:lnTo>
                  <a:pt x="65277" y="89331"/>
                </a:lnTo>
                <a:lnTo>
                  <a:pt x="65277" y="98958"/>
                </a:lnTo>
                <a:lnTo>
                  <a:pt x="66179" y="105879"/>
                </a:lnTo>
                <a:lnTo>
                  <a:pt x="67081" y="108292"/>
                </a:lnTo>
                <a:lnTo>
                  <a:pt x="103035" y="108292"/>
                </a:lnTo>
                <a:lnTo>
                  <a:pt x="103035" y="104978"/>
                </a:lnTo>
                <a:lnTo>
                  <a:pt x="98818" y="104978"/>
                </a:lnTo>
                <a:lnTo>
                  <a:pt x="99275" y="100164"/>
                </a:lnTo>
                <a:lnTo>
                  <a:pt x="99275" y="86029"/>
                </a:lnTo>
                <a:lnTo>
                  <a:pt x="98015" y="72932"/>
                </a:lnTo>
                <a:lnTo>
                  <a:pt x="96910" y="70535"/>
                </a:lnTo>
                <a:close/>
              </a:path>
              <a:path w="103504" h="108584">
                <a:moveTo>
                  <a:pt x="98138" y="25260"/>
                </a:moveTo>
                <a:lnTo>
                  <a:pt x="60312" y="25260"/>
                </a:lnTo>
                <a:lnTo>
                  <a:pt x="66332" y="28879"/>
                </a:lnTo>
                <a:lnTo>
                  <a:pt x="66332" y="44069"/>
                </a:lnTo>
                <a:lnTo>
                  <a:pt x="60464" y="46774"/>
                </a:lnTo>
                <a:lnTo>
                  <a:pt x="95053" y="46774"/>
                </a:lnTo>
                <a:lnTo>
                  <a:pt x="98056" y="39751"/>
                </a:lnTo>
                <a:lnTo>
                  <a:pt x="99123" y="30835"/>
                </a:lnTo>
                <a:lnTo>
                  <a:pt x="98138" y="2526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648780" y="688340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398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648780" y="667384"/>
            <a:ext cx="35560" cy="0"/>
          </a:xfrm>
          <a:custGeom>
            <a:avLst/>
            <a:gdLst/>
            <a:ahLst/>
            <a:cxnLst/>
            <a:rect l="l" t="t" r="r" b="b"/>
            <a:pathLst>
              <a:path w="35559">
                <a:moveTo>
                  <a:pt x="0" y="0"/>
                </a:moveTo>
                <a:lnTo>
                  <a:pt x="35496" y="0"/>
                </a:lnTo>
              </a:path>
            </a:pathLst>
          </a:custGeom>
          <a:ln w="165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48780" y="646430"/>
            <a:ext cx="80645" cy="0"/>
          </a:xfrm>
          <a:custGeom>
            <a:avLst/>
            <a:gdLst/>
            <a:ahLst/>
            <a:cxnLst/>
            <a:rect l="l" t="t" r="r" b="b"/>
            <a:pathLst>
              <a:path w="80645">
                <a:moveTo>
                  <a:pt x="0" y="0"/>
                </a:moveTo>
                <a:lnTo>
                  <a:pt x="80162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48780" y="626109"/>
            <a:ext cx="35560" cy="0"/>
          </a:xfrm>
          <a:custGeom>
            <a:avLst/>
            <a:gdLst/>
            <a:ahLst/>
            <a:cxnLst/>
            <a:rect l="l" t="t" r="r" b="b"/>
            <a:pathLst>
              <a:path w="35559">
                <a:moveTo>
                  <a:pt x="0" y="0"/>
                </a:moveTo>
                <a:lnTo>
                  <a:pt x="35496" y="0"/>
                </a:lnTo>
              </a:path>
            </a:pathLst>
          </a:custGeom>
          <a:ln w="152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48780" y="60579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290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57072" y="593166"/>
            <a:ext cx="84455" cy="108585"/>
          </a:xfrm>
          <a:custGeom>
            <a:avLst/>
            <a:gdLst/>
            <a:ahLst/>
            <a:cxnLst/>
            <a:rect l="l" t="t" r="r" b="b"/>
            <a:pathLst>
              <a:path w="84454" h="108584">
                <a:moveTo>
                  <a:pt x="84226" y="0"/>
                </a:moveTo>
                <a:lnTo>
                  <a:pt x="0" y="0"/>
                </a:lnTo>
                <a:lnTo>
                  <a:pt x="0" y="108292"/>
                </a:lnTo>
                <a:lnTo>
                  <a:pt x="35496" y="108292"/>
                </a:lnTo>
                <a:lnTo>
                  <a:pt x="35496" y="70243"/>
                </a:lnTo>
                <a:lnTo>
                  <a:pt x="74295" y="70243"/>
                </a:lnTo>
                <a:lnTo>
                  <a:pt x="74295" y="44970"/>
                </a:lnTo>
                <a:lnTo>
                  <a:pt x="35496" y="44970"/>
                </a:lnTo>
                <a:lnTo>
                  <a:pt x="35496" y="25273"/>
                </a:lnTo>
                <a:lnTo>
                  <a:pt x="84226" y="25273"/>
                </a:lnTo>
                <a:lnTo>
                  <a:pt x="8422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492125" y="541413"/>
            <a:ext cx="387985" cy="206375"/>
          </a:xfrm>
          <a:custGeom>
            <a:avLst/>
            <a:gdLst/>
            <a:ahLst/>
            <a:cxnLst/>
            <a:rect l="l" t="t" r="r" b="b"/>
            <a:pathLst>
              <a:path w="387984" h="206375">
                <a:moveTo>
                  <a:pt x="0" y="206260"/>
                </a:moveTo>
                <a:lnTo>
                  <a:pt x="387832" y="206260"/>
                </a:lnTo>
                <a:lnTo>
                  <a:pt x="387832" y="0"/>
                </a:lnTo>
                <a:lnTo>
                  <a:pt x="0" y="0"/>
                </a:lnTo>
                <a:lnTo>
                  <a:pt x="0" y="206260"/>
                </a:lnTo>
                <a:close/>
              </a:path>
            </a:pathLst>
          </a:custGeom>
          <a:ln w="1083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919074" y="527646"/>
            <a:ext cx="63246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50" dirty="0">
                <a:solidFill>
                  <a:srgbClr val="231F20"/>
                </a:solidFill>
                <a:latin typeface="Arial Narrow"/>
                <a:cs typeface="Arial Narrow"/>
              </a:rPr>
              <a:t>1N30-90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528282" y="820089"/>
            <a:ext cx="1023619" cy="459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45" dirty="0">
                <a:solidFill>
                  <a:srgbClr val="231F20"/>
                </a:solidFill>
                <a:latin typeface="Arial Narrow"/>
                <a:cs typeface="Arial Narrow"/>
              </a:rPr>
              <a:t>51-608374/R1</a:t>
            </a:r>
            <a:endParaRPr sz="1400">
              <a:latin typeface="Arial Narrow"/>
              <a:cs typeface="Arial Narrow"/>
            </a:endParaRPr>
          </a:p>
          <a:p>
            <a:pPr marL="426720">
              <a:lnSpc>
                <a:spcPct val="100000"/>
              </a:lnSpc>
              <a:spcBef>
                <a:spcPts val="160"/>
              </a:spcBef>
            </a:pPr>
            <a:r>
              <a:rPr sz="1400" b="1" spc="40" dirty="0">
                <a:solidFill>
                  <a:srgbClr val="231F20"/>
                </a:solidFill>
                <a:latin typeface="Arial Narrow"/>
                <a:cs typeface="Arial Narrow"/>
              </a:rPr>
              <a:t>Rx</a:t>
            </a:r>
            <a:r>
              <a:rPr sz="1400" b="1" spc="-5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400" b="1" spc="30" dirty="0">
                <a:solidFill>
                  <a:srgbClr val="231F20"/>
                </a:solidFill>
                <a:latin typeface="Arial Narrow"/>
                <a:cs typeface="Arial Narrow"/>
              </a:rPr>
              <a:t>Only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74228" y="1616024"/>
            <a:ext cx="62230" cy="65405"/>
          </a:xfrm>
          <a:custGeom>
            <a:avLst/>
            <a:gdLst/>
            <a:ahLst/>
            <a:cxnLst/>
            <a:rect l="l" t="t" r="r" b="b"/>
            <a:pathLst>
              <a:path w="62229" h="65405">
                <a:moveTo>
                  <a:pt x="30683" y="0"/>
                </a:moveTo>
                <a:lnTo>
                  <a:pt x="0" y="0"/>
                </a:lnTo>
                <a:lnTo>
                  <a:pt x="0" y="64985"/>
                </a:lnTo>
                <a:lnTo>
                  <a:pt x="21297" y="64985"/>
                </a:lnTo>
                <a:lnTo>
                  <a:pt x="21297" y="42329"/>
                </a:lnTo>
                <a:lnTo>
                  <a:pt x="59563" y="42329"/>
                </a:lnTo>
                <a:lnTo>
                  <a:pt x="59563" y="38544"/>
                </a:lnTo>
                <a:lnTo>
                  <a:pt x="55410" y="36918"/>
                </a:lnTo>
                <a:lnTo>
                  <a:pt x="48552" y="34391"/>
                </a:lnTo>
                <a:lnTo>
                  <a:pt x="56133" y="32308"/>
                </a:lnTo>
                <a:lnTo>
                  <a:pt x="58378" y="28067"/>
                </a:lnTo>
                <a:lnTo>
                  <a:pt x="21297" y="28067"/>
                </a:lnTo>
                <a:lnTo>
                  <a:pt x="21297" y="15163"/>
                </a:lnTo>
                <a:lnTo>
                  <a:pt x="58884" y="15163"/>
                </a:lnTo>
                <a:lnTo>
                  <a:pt x="58022" y="10281"/>
                </a:lnTo>
                <a:lnTo>
                  <a:pt x="53203" y="4513"/>
                </a:lnTo>
                <a:lnTo>
                  <a:pt x="44322" y="1114"/>
                </a:lnTo>
                <a:lnTo>
                  <a:pt x="30683" y="0"/>
                </a:lnTo>
                <a:close/>
              </a:path>
              <a:path w="62229" h="65405">
                <a:moveTo>
                  <a:pt x="59563" y="42329"/>
                </a:moveTo>
                <a:lnTo>
                  <a:pt x="37731" y="42329"/>
                </a:lnTo>
                <a:lnTo>
                  <a:pt x="39166" y="45123"/>
                </a:lnTo>
                <a:lnTo>
                  <a:pt x="39261" y="60109"/>
                </a:lnTo>
                <a:lnTo>
                  <a:pt x="39712" y="63538"/>
                </a:lnTo>
                <a:lnTo>
                  <a:pt x="40258" y="64985"/>
                </a:lnTo>
                <a:lnTo>
                  <a:pt x="61823" y="64985"/>
                </a:lnTo>
                <a:lnTo>
                  <a:pt x="61823" y="62992"/>
                </a:lnTo>
                <a:lnTo>
                  <a:pt x="59296" y="62992"/>
                </a:lnTo>
                <a:lnTo>
                  <a:pt x="59563" y="60109"/>
                </a:lnTo>
                <a:lnTo>
                  <a:pt x="59563" y="42329"/>
                </a:lnTo>
                <a:close/>
              </a:path>
              <a:path w="62229" h="65405">
                <a:moveTo>
                  <a:pt x="58884" y="15163"/>
                </a:moveTo>
                <a:lnTo>
                  <a:pt x="36194" y="15163"/>
                </a:lnTo>
                <a:lnTo>
                  <a:pt x="39801" y="17335"/>
                </a:lnTo>
                <a:lnTo>
                  <a:pt x="39801" y="26441"/>
                </a:lnTo>
                <a:lnTo>
                  <a:pt x="36283" y="28067"/>
                </a:lnTo>
                <a:lnTo>
                  <a:pt x="58378" y="28067"/>
                </a:lnTo>
                <a:lnTo>
                  <a:pt x="59474" y="25996"/>
                </a:lnTo>
                <a:lnTo>
                  <a:pt x="59474" y="18503"/>
                </a:lnTo>
                <a:lnTo>
                  <a:pt x="58884" y="1516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45798" y="1616036"/>
            <a:ext cx="54610" cy="65405"/>
          </a:xfrm>
          <a:custGeom>
            <a:avLst/>
            <a:gdLst/>
            <a:ahLst/>
            <a:cxnLst/>
            <a:rect l="l" t="t" r="r" b="b"/>
            <a:pathLst>
              <a:path w="54610" h="65405">
                <a:moveTo>
                  <a:pt x="52971" y="0"/>
                </a:moveTo>
                <a:lnTo>
                  <a:pt x="0" y="0"/>
                </a:lnTo>
                <a:lnTo>
                  <a:pt x="0" y="64973"/>
                </a:lnTo>
                <a:lnTo>
                  <a:pt x="54241" y="64973"/>
                </a:lnTo>
                <a:lnTo>
                  <a:pt x="54241" y="49809"/>
                </a:lnTo>
                <a:lnTo>
                  <a:pt x="21297" y="49809"/>
                </a:lnTo>
                <a:lnTo>
                  <a:pt x="21297" y="39611"/>
                </a:lnTo>
                <a:lnTo>
                  <a:pt x="48094" y="39611"/>
                </a:lnTo>
                <a:lnTo>
                  <a:pt x="48094" y="24460"/>
                </a:lnTo>
                <a:lnTo>
                  <a:pt x="21297" y="24460"/>
                </a:lnTo>
                <a:lnTo>
                  <a:pt x="21297" y="15163"/>
                </a:lnTo>
                <a:lnTo>
                  <a:pt x="52971" y="15163"/>
                </a:lnTo>
                <a:lnTo>
                  <a:pt x="529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0772" y="1616036"/>
            <a:ext cx="50800" cy="65405"/>
          </a:xfrm>
          <a:custGeom>
            <a:avLst/>
            <a:gdLst/>
            <a:ahLst/>
            <a:cxnLst/>
            <a:rect l="l" t="t" r="r" b="b"/>
            <a:pathLst>
              <a:path w="50800" h="65405">
                <a:moveTo>
                  <a:pt x="50533" y="0"/>
                </a:moveTo>
                <a:lnTo>
                  <a:pt x="0" y="0"/>
                </a:lnTo>
                <a:lnTo>
                  <a:pt x="0" y="64973"/>
                </a:lnTo>
                <a:lnTo>
                  <a:pt x="21297" y="64973"/>
                </a:lnTo>
                <a:lnTo>
                  <a:pt x="21297" y="42138"/>
                </a:lnTo>
                <a:lnTo>
                  <a:pt x="44577" y="42138"/>
                </a:lnTo>
                <a:lnTo>
                  <a:pt x="44577" y="26987"/>
                </a:lnTo>
                <a:lnTo>
                  <a:pt x="21297" y="26987"/>
                </a:lnTo>
                <a:lnTo>
                  <a:pt x="21297" y="15163"/>
                </a:lnTo>
                <a:lnTo>
                  <a:pt x="50533" y="15163"/>
                </a:lnTo>
                <a:lnTo>
                  <a:pt x="5053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1802" y="1584985"/>
            <a:ext cx="233045" cy="123825"/>
          </a:xfrm>
          <a:custGeom>
            <a:avLst/>
            <a:gdLst/>
            <a:ahLst/>
            <a:cxnLst/>
            <a:rect l="l" t="t" r="r" b="b"/>
            <a:pathLst>
              <a:path w="233045" h="123825">
                <a:moveTo>
                  <a:pt x="0" y="123761"/>
                </a:moveTo>
                <a:lnTo>
                  <a:pt x="232702" y="123761"/>
                </a:lnTo>
                <a:lnTo>
                  <a:pt x="232702" y="0"/>
                </a:lnTo>
                <a:lnTo>
                  <a:pt x="0" y="0"/>
                </a:lnTo>
                <a:lnTo>
                  <a:pt x="0" y="123761"/>
                </a:lnTo>
                <a:close/>
              </a:path>
            </a:pathLst>
          </a:custGeom>
          <a:ln w="650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15900" y="1252550"/>
            <a:ext cx="3551554" cy="1443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 marR="2554605">
              <a:lnSpc>
                <a:spcPts val="1200"/>
              </a:lnSpc>
            </a:pPr>
            <a:r>
              <a:rPr sz="1100" b="1" spc="25" dirty="0">
                <a:solidFill>
                  <a:srgbClr val="231F20"/>
                </a:solidFill>
                <a:latin typeface="Arial Narrow"/>
                <a:cs typeface="Arial Narrow"/>
              </a:rPr>
              <a:t>Abbott</a:t>
            </a:r>
            <a:r>
              <a:rPr sz="1100" b="1" spc="-3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11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1100" b="1" spc="-5" dirty="0">
                <a:solidFill>
                  <a:srgbClr val="231F20"/>
                </a:solidFill>
                <a:latin typeface="Arial Narrow"/>
                <a:cs typeface="Arial Narrow"/>
              </a:rPr>
              <a:t>e  </a:t>
            </a: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HCV</a:t>
            </a:r>
            <a:endParaRPr sz="1100">
              <a:latin typeface="Arial Narrow"/>
              <a:cs typeface="Arial Narrow"/>
            </a:endParaRPr>
          </a:p>
          <a:p>
            <a:pPr marR="2621915" algn="ctr">
              <a:lnSpc>
                <a:spcPts val="1210"/>
              </a:lnSpc>
            </a:pPr>
            <a:r>
              <a:rPr sz="1100" spc="-150" dirty="0">
                <a:solidFill>
                  <a:srgbClr val="231F20"/>
                </a:solidFill>
                <a:latin typeface="Lucida Sans"/>
                <a:cs typeface="Lucida Sans"/>
              </a:rPr>
              <a:t>1N30</a:t>
            </a:r>
            <a:endParaRPr sz="1100">
              <a:latin typeface="Lucida Sans"/>
              <a:cs typeface="Lucida Sans"/>
            </a:endParaRPr>
          </a:p>
          <a:p>
            <a:pPr marL="32384">
              <a:lnSpc>
                <a:spcPts val="1320"/>
              </a:lnSpc>
            </a:pPr>
            <a:r>
              <a:rPr sz="1100" spc="-145" dirty="0">
                <a:solidFill>
                  <a:srgbClr val="231F20"/>
                </a:solidFill>
                <a:latin typeface="Lucida Sans"/>
                <a:cs typeface="Lucida Sans"/>
              </a:rPr>
              <a:t>51-608374/R1</a:t>
            </a:r>
            <a:endParaRPr sz="1100">
              <a:latin typeface="Lucida Sans"/>
              <a:cs typeface="Lucida Sans"/>
            </a:endParaRPr>
          </a:p>
          <a:p>
            <a:pPr marL="12700">
              <a:lnSpc>
                <a:spcPts val="1270"/>
              </a:lnSpc>
              <a:spcBef>
                <a:spcPts val="365"/>
              </a:spcBef>
            </a:pPr>
            <a:r>
              <a:rPr sz="1100" b="1" spc="25" dirty="0">
                <a:solidFill>
                  <a:srgbClr val="231F20"/>
                </a:solidFill>
                <a:latin typeface="Arial Narrow"/>
                <a:cs typeface="Arial Narrow"/>
              </a:rPr>
              <a:t>Customer Service:</a:t>
            </a:r>
            <a:r>
              <a:rPr sz="1100" b="1" spc="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30" dirty="0">
                <a:solidFill>
                  <a:srgbClr val="231F20"/>
                </a:solidFill>
                <a:latin typeface="Arial Narrow"/>
                <a:cs typeface="Arial Narrow"/>
              </a:rPr>
              <a:t>1-800-553-7042</a:t>
            </a:r>
            <a:endParaRPr sz="1100">
              <a:latin typeface="Arial Narrow"/>
              <a:cs typeface="Arial Narrow"/>
            </a:endParaRPr>
          </a:p>
          <a:p>
            <a:pPr marL="12700" marR="5080">
              <a:lnSpc>
                <a:spcPts val="850"/>
              </a:lnSpc>
              <a:spcBef>
                <a:spcPts val="7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This package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insert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read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carefully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prior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use.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Package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insert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instructions 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followed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accordingly.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Reliability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cannot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guaranteed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there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deviations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instructions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package </a:t>
            </a:r>
            <a:r>
              <a:rPr sz="800" spc="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insert.</a:t>
            </a:r>
            <a:endParaRPr sz="8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55244" algn="ctr">
              <a:lnSpc>
                <a:spcPct val="100000"/>
              </a:lnSpc>
            </a:pP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Key </a:t>
            </a: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symbols</a:t>
            </a:r>
            <a:r>
              <a:rPr sz="900" b="1" spc="-3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used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0">
              <a:lnSpc>
                <a:spcPts val="905"/>
              </a:lnSpc>
            </a:pPr>
            <a:fld id="{81D60167-4931-47E6-BA6A-407CBD079E47}" type="slidenum">
              <a:rPr spc="-105" dirty="0"/>
              <a:pPr marL="50800">
                <a:lnSpc>
                  <a:spcPts val="905"/>
                </a:lnSpc>
              </a:pPr>
              <a:t>1</a:t>
            </a:fld>
            <a:endParaRPr spc="-105" dirty="0"/>
          </a:p>
        </p:txBody>
      </p:sp>
      <p:sp>
        <p:nvSpPr>
          <p:cNvPr id="35" name="object 35"/>
          <p:cNvSpPr txBox="1"/>
          <p:nvPr/>
        </p:nvSpPr>
        <p:spPr>
          <a:xfrm rot="18900000">
            <a:off x="-14607" y="4840693"/>
            <a:ext cx="7817879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3100" spc="-5" dirty="0">
                <a:latin typeface="Arial"/>
                <a:cs typeface="Arial"/>
              </a:rPr>
              <a:t>For Information Only - Not a </a:t>
            </a:r>
            <a:r>
              <a:rPr sz="3100" spc="-10" dirty="0">
                <a:latin typeface="Arial"/>
                <a:cs typeface="Arial"/>
              </a:rPr>
              <a:t>Controlled</a:t>
            </a:r>
            <a:r>
              <a:rPr sz="3100" spc="5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Copy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905"/>
              </a:lnSpc>
            </a:pPr>
            <a:fld id="{81D60167-4931-47E6-BA6A-407CBD079E47}" type="slidenum">
              <a:rPr spc="-105" dirty="0"/>
              <a:pPr marL="25400">
                <a:lnSpc>
                  <a:spcPts val="905"/>
                </a:lnSpc>
              </a:pPr>
              <a:t>10</a:t>
            </a:fld>
            <a:endParaRPr spc="-105" dirty="0"/>
          </a:p>
        </p:txBody>
      </p:sp>
      <p:sp>
        <p:nvSpPr>
          <p:cNvPr id="2" name="object 2"/>
          <p:cNvSpPr txBox="1"/>
          <p:nvPr/>
        </p:nvSpPr>
        <p:spPr>
          <a:xfrm>
            <a:off x="2859836" y="409524"/>
            <a:ext cx="2065020" cy="442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0390" marR="572770" indent="299720">
              <a:lnSpc>
                <a:spcPts val="85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6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</a:t>
            </a:r>
            <a:endParaRPr sz="800">
              <a:latin typeface="Arial Narrow"/>
              <a:cs typeface="Arial Narrow"/>
            </a:endParaRPr>
          </a:p>
          <a:p>
            <a:pPr marL="873125" marR="5080" indent="-861060">
              <a:lnSpc>
                <a:spcPts val="85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Within-Laboratory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Precision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Analysis: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Lot-to-Lot 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(IU/mL)</a:t>
            </a:r>
            <a:endParaRPr sz="800">
              <a:latin typeface="Arial Narrow"/>
              <a:cs typeface="Arial Narrow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70876" y="868293"/>
          <a:ext cx="5042535" cy="17519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539"/>
                <a:gridCol w="526237"/>
                <a:gridCol w="241981"/>
                <a:gridCol w="714988"/>
                <a:gridCol w="833221"/>
                <a:gridCol w="836726"/>
                <a:gridCol w="841654"/>
                <a:gridCol w="591032"/>
              </a:tblGrid>
              <a:tr h="4121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0" marR="48895">
                        <a:lnSpc>
                          <a:spcPts val="850"/>
                        </a:lnSpc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Panel 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Member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Genotype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 marR="57150" indent="-635" algn="ctr">
                        <a:lnSpc>
                          <a:spcPts val="850"/>
                        </a:lnSpc>
                        <a:spcBef>
                          <a:spcPts val="464"/>
                        </a:spcBef>
                      </a:pPr>
                      <a:r>
                        <a:rPr sz="800" b="1" spc="4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Mean 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io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 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(IU/mL)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0325" marR="53975" indent="121285">
                        <a:lnSpc>
                          <a:spcPts val="850"/>
                        </a:lnSpc>
                        <a:spcBef>
                          <a:spcPts val="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Within-Run 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Component</a:t>
                      </a:r>
                      <a:r>
                        <a:rPr sz="800" b="1" spc="-7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%CV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1594" marR="55880" indent="73025">
                        <a:lnSpc>
                          <a:spcPts val="850"/>
                        </a:lnSpc>
                        <a:spcBef>
                          <a:spcPts val="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Between-Run 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Component</a:t>
                      </a:r>
                      <a:r>
                        <a:rPr sz="800" b="1" spc="-7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%CV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8419" algn="ctr">
                        <a:lnSpc>
                          <a:spcPts val="850"/>
                        </a:lnSpc>
                        <a:spcBef>
                          <a:spcPts val="464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Between-  Lot/Instrument 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Component</a:t>
                      </a:r>
                      <a:r>
                        <a:rPr sz="800" b="1" spc="-7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%CV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Total</a:t>
                      </a:r>
                      <a:r>
                        <a:rPr sz="800" b="1" spc="-5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%CV</a:t>
                      </a:r>
                      <a:r>
                        <a:rPr sz="675" b="1" spc="52" baseline="30864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endParaRPr sz="675" baseline="30864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811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65</a:t>
                      </a:r>
                      <a:r>
                        <a:rPr sz="675" spc="-13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53.8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22.6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58.4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18.5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9.6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10.7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23.4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7.1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4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17.0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8,901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71</a:t>
                      </a:r>
                      <a:r>
                        <a:rPr sz="675" spc="-12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1,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5.2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13.5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71</a:t>
                      </a:r>
                      <a:r>
                        <a:rPr sz="675" spc="-13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930,544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5.7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4.6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11.2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3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71</a:t>
                      </a:r>
                      <a:r>
                        <a:rPr sz="675" spc="-12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0,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99,543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16.5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7.2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4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17.9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5132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71</a:t>
                      </a:r>
                      <a:r>
                        <a:rPr sz="675" spc="-12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0,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4,0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3.3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11.7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14.9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358176" y="2632240"/>
            <a:ext cx="317754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Includes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Within-Run,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Between-Run,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Between-Lot/Instrument </a:t>
            </a:r>
            <a:r>
              <a:rPr sz="700" spc="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components.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50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b </a:t>
            </a:r>
            <a:r>
              <a:rPr sz="600" spc="7" baseline="34722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HCV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RNA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detected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seven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replicates.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This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level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below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LoD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(12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IU/mL).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95"/>
              </a:lnSpc>
            </a:pPr>
            <a:r>
              <a:rPr sz="600" spc="-15" baseline="34722" dirty="0">
                <a:solidFill>
                  <a:srgbClr val="231F20"/>
                </a:solidFill>
                <a:latin typeface="Lucida Sans"/>
                <a:cs typeface="Lucida Sans"/>
              </a:rPr>
              <a:t>c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available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data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analysis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due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instrument 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error.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7900" y="3241585"/>
            <a:ext cx="5780405" cy="1623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5" dirty="0">
                <a:solidFill>
                  <a:srgbClr val="231F20"/>
                </a:solidFill>
                <a:latin typeface="Arial Narrow"/>
                <a:cs typeface="Arial Narrow"/>
              </a:rPr>
              <a:t>WITHIN-LABORATORY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PRECISION:</a:t>
            </a:r>
            <a:r>
              <a:rPr sz="900" b="1" spc="10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 Narrow"/>
                <a:cs typeface="Arial Narrow"/>
              </a:rPr>
              <a:t>OPERATOR-TO-OPERATOR</a:t>
            </a:r>
            <a:endParaRPr sz="900">
              <a:latin typeface="Arial Narrow"/>
              <a:cs typeface="Arial Narrow"/>
            </a:endParaRPr>
          </a:p>
          <a:p>
            <a:pPr marL="12700" marR="95250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within-run,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between-run, and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between-technician (operator)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precision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evaluated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testing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84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dynamic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range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approximately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1.08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approximately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8.0  log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Genotypes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3.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through 5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Genotype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1, 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 through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10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 Genotype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3.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reagents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pair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technicians.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technician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completed one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 day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seven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days,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21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runs.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Four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 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member.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905"/>
              </a:lnSpc>
              <a:spcBef>
                <a:spcPts val="2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SD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between-technician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component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total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SD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less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equal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 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0.02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ts val="850"/>
              </a:lnSpc>
              <a:spcBef>
                <a:spcPts val="65"/>
              </a:spcBef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0.23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IU/mL,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respectively,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exceeded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limit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detection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(1.08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IU/mL).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summarized 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Table</a:t>
            </a:r>
            <a:r>
              <a:rPr sz="800" spc="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35" dirty="0">
                <a:solidFill>
                  <a:srgbClr val="231F20"/>
                </a:solidFill>
                <a:latin typeface="Lucida Sans"/>
                <a:cs typeface="Lucida Sans"/>
              </a:rPr>
              <a:t>7.</a:t>
            </a:r>
            <a:endParaRPr sz="8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marL="2461895" marR="2406650" indent="299720">
              <a:lnSpc>
                <a:spcPts val="85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7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</a:t>
            </a:r>
            <a:endParaRPr sz="800">
              <a:latin typeface="Arial Narrow"/>
              <a:cs typeface="Arial Narrow"/>
            </a:endParaRPr>
          </a:p>
          <a:p>
            <a:pPr marL="2661285" marR="1604645" indent="-1000760">
              <a:lnSpc>
                <a:spcPts val="85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Within-Laboratory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Precision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Analysis: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Operator-to-Operator 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(Log</a:t>
            </a:r>
            <a:r>
              <a:rPr sz="800" b="1" spc="-7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IU/mL)</a:t>
            </a:r>
            <a:endParaRPr sz="800">
              <a:latin typeface="Arial Narrow"/>
              <a:cs typeface="Arial Narrow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49425" y="4877073"/>
          <a:ext cx="4885690" cy="2187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9"/>
                <a:gridCol w="554602"/>
                <a:gridCol w="260083"/>
                <a:gridCol w="757002"/>
                <a:gridCol w="704303"/>
                <a:gridCol w="808018"/>
                <a:gridCol w="730326"/>
                <a:gridCol w="594747"/>
              </a:tblGrid>
              <a:tr h="5148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 marR="68580">
                        <a:lnSpc>
                          <a:spcPts val="850"/>
                        </a:lnSpc>
                        <a:spcBef>
                          <a:spcPts val="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Panel 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Member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Genotype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2865" marR="89535" indent="-635" algn="ctr">
                        <a:lnSpc>
                          <a:spcPts val="850"/>
                        </a:lnSpc>
                      </a:pPr>
                      <a:r>
                        <a:rPr sz="800" b="1" spc="4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Mean 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io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 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(Log</a:t>
                      </a:r>
                      <a:r>
                        <a:rPr sz="800" b="1" spc="-7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IU/mL)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8890" algn="ctr">
                        <a:lnSpc>
                          <a:spcPts val="905"/>
                        </a:lnSpc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Within-Run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  <a:p>
                      <a:pPr marL="97155" marR="106680" algn="ctr">
                        <a:lnSpc>
                          <a:spcPct val="61000"/>
                        </a:lnSpc>
                        <a:spcBef>
                          <a:spcPts val="32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Com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po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ne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  </a:t>
                      </a:r>
                      <a:r>
                        <a:rPr sz="1200" b="1" spc="37" baseline="-1736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</a:t>
                      </a:r>
                      <a:r>
                        <a:rPr sz="45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a,b</a:t>
                      </a:r>
                      <a:endParaRPr sz="4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6350" algn="ctr">
                        <a:lnSpc>
                          <a:spcPts val="905"/>
                        </a:lnSpc>
                        <a:spcBef>
                          <a:spcPts val="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Between-Run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  <a:p>
                      <a:pPr marL="150495" marR="156845" algn="ctr">
                        <a:lnSpc>
                          <a:spcPct val="60800"/>
                        </a:lnSpc>
                        <a:spcBef>
                          <a:spcPts val="32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Com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po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ne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  </a:t>
                      </a:r>
                      <a:r>
                        <a:rPr sz="1200" b="1" spc="37" baseline="-1736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</a:t>
                      </a:r>
                      <a:r>
                        <a:rPr sz="45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a,c</a:t>
                      </a:r>
                      <a:endParaRPr sz="4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 marR="101600" algn="ctr">
                        <a:lnSpc>
                          <a:spcPts val="850"/>
                        </a:lnSpc>
                        <a:spcBef>
                          <a:spcPts val="42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Between- 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Technician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  <a:p>
                      <a:pPr marL="128270" marR="101600" algn="ctr">
                        <a:lnSpc>
                          <a:spcPct val="60900"/>
                        </a:lnSpc>
                        <a:spcBef>
                          <a:spcPts val="254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Com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po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ne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  </a:t>
                      </a:r>
                      <a:r>
                        <a:rPr sz="1200" b="1" spc="30" baseline="-1736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</a:t>
                      </a:r>
                      <a:r>
                        <a:rPr sz="45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a,d</a:t>
                      </a:r>
                      <a:endParaRPr sz="4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52705" algn="ctr">
                        <a:lnSpc>
                          <a:spcPct val="100000"/>
                        </a:lnSpc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Total</a:t>
                      </a:r>
                      <a:r>
                        <a:rPr sz="800" b="1" spc="-4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</a:t>
                      </a:r>
                      <a:r>
                        <a:rPr sz="675" b="1" spc="30" baseline="30864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a,e</a:t>
                      </a:r>
                      <a:endParaRPr sz="675" baseline="30864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811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7.94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079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5.09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79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3.16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76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79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6.89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79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4.43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79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2.60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79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3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82</a:t>
                      </a:r>
                      <a:r>
                        <a:rPr sz="675" spc="-13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1.29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79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5132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70</a:t>
                      </a:r>
                      <a:r>
                        <a:rPr sz="675" spc="-15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9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487525" y="7076985"/>
            <a:ext cx="4370070" cy="976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 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Standard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Deviations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(SD)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700" spc="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IU/mL.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50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b   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Within-Run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= Intra-Run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component.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50"/>
              </a:lnSpc>
            </a:pPr>
            <a:r>
              <a:rPr sz="600" spc="-15" baseline="34722" dirty="0">
                <a:solidFill>
                  <a:srgbClr val="231F20"/>
                </a:solidFill>
                <a:latin typeface="Lucida Sans"/>
                <a:cs typeface="Lucida Sans"/>
              </a:rPr>
              <a:t>c  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Between-Run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= Inter-Run </a:t>
            </a:r>
            <a:r>
              <a:rPr sz="7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component.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50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d     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Between-Technician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=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Inter-Operator</a:t>
            </a:r>
            <a:r>
              <a:rPr sz="700" spc="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component.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50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e  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SD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= Intra-Run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+ Inter-Run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+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Inter-Operator </a:t>
            </a:r>
            <a:r>
              <a:rPr sz="700" spc="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component.</a:t>
            </a:r>
            <a:endParaRPr sz="700">
              <a:latin typeface="Lucida Sans"/>
              <a:cs typeface="Lucida Sans"/>
            </a:endParaRPr>
          </a:p>
          <a:p>
            <a:pPr marL="92075" marR="5080" indent="-80010">
              <a:lnSpc>
                <a:spcPts val="750"/>
              </a:lnSpc>
              <a:spcBef>
                <a:spcPts val="55"/>
              </a:spcBef>
            </a:pPr>
            <a:r>
              <a:rPr sz="600" spc="-37" baseline="34722" dirty="0">
                <a:solidFill>
                  <a:srgbClr val="231F20"/>
                </a:solidFill>
                <a:latin typeface="Lucida Sans"/>
                <a:cs typeface="Lucida Sans"/>
              </a:rPr>
              <a:t>f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included due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instrument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error.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Seven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generated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result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“Target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Detected”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were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included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analysis.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level is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below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(1.08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log   </a:t>
            </a:r>
            <a:r>
              <a:rPr sz="700" spc="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IU/mL).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695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g     </a:t>
            </a:r>
            <a:r>
              <a:rPr sz="700" spc="-100" dirty="0">
                <a:solidFill>
                  <a:srgbClr val="231F20"/>
                </a:solidFill>
                <a:latin typeface="Lucida Sans"/>
                <a:cs typeface="Lucida Sans"/>
              </a:rPr>
              <a:t>Two 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included due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instrument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error.</a:t>
            </a:r>
            <a:endParaRPr sz="700">
              <a:latin typeface="Lucida Sans"/>
              <a:cs typeface="Lucida Sans"/>
            </a:endParaRPr>
          </a:p>
          <a:p>
            <a:pPr marL="92075" marR="186690" indent="-80010">
              <a:lnSpc>
                <a:spcPts val="750"/>
              </a:lnSpc>
              <a:spcBef>
                <a:spcPts val="55"/>
              </a:spcBef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h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Fourteen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generated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result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“Target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Detected”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were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included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analysis.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level is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below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(1.08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700" spc="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IU/mL).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 rot="18900000">
            <a:off x="-14607" y="4840693"/>
            <a:ext cx="7817879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3100" spc="-5" dirty="0">
                <a:latin typeface="Arial"/>
                <a:cs typeface="Arial"/>
              </a:rPr>
              <a:t>For Information Only - Not a </a:t>
            </a:r>
            <a:r>
              <a:rPr sz="3100" spc="-10" dirty="0">
                <a:latin typeface="Arial"/>
                <a:cs typeface="Arial"/>
              </a:rPr>
              <a:t>Controlled</a:t>
            </a:r>
            <a:r>
              <a:rPr sz="3100" spc="5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Copy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905"/>
              </a:lnSpc>
            </a:pPr>
            <a:fld id="{81D60167-4931-47E6-BA6A-407CBD079E47}" type="slidenum">
              <a:rPr spc="-105" dirty="0"/>
              <a:pPr marL="25400">
                <a:lnSpc>
                  <a:spcPts val="905"/>
                </a:lnSpc>
              </a:pPr>
              <a:t>11</a:t>
            </a:fld>
            <a:endParaRPr spc="-105" dirty="0"/>
          </a:p>
        </p:txBody>
      </p:sp>
      <p:sp>
        <p:nvSpPr>
          <p:cNvPr id="2" name="object 2"/>
          <p:cNvSpPr txBox="1"/>
          <p:nvPr/>
        </p:nvSpPr>
        <p:spPr>
          <a:xfrm>
            <a:off x="980831" y="198196"/>
            <a:ext cx="5774055" cy="1857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REPRODUCIBILITY</a:t>
            </a:r>
            <a:endParaRPr sz="900">
              <a:latin typeface="Arial Narrow"/>
              <a:cs typeface="Arial Narrow"/>
            </a:endParaRPr>
          </a:p>
          <a:p>
            <a:pPr marL="12700" marR="5080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Reproducibility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consisted of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90-member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(consisting of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10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unique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members).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selected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Reproducibility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genotypes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recognized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prevalent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U.S.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population.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panel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included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five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levels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level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represented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nine times.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diluted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base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matrix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defibrinated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plasma.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member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consisted 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Genotype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1a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armored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RNA.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2, 3, 4, 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prepared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mix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unique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donor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units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Genotype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1a.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member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consisted 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armored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RNA.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7, 8, 9, and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10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prepared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mix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unique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donor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units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Genotype  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3a.</a:t>
            </a:r>
            <a:endParaRPr sz="800">
              <a:latin typeface="Lucida Sans"/>
              <a:cs typeface="Lucida Sans"/>
            </a:endParaRPr>
          </a:p>
          <a:p>
            <a:pPr marL="12700" marR="15240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levels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targeted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Reproducibility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spanned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linear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quantitation range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also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included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some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below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lower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limit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quantitation.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 reagent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used.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sites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 reagent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lots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five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nonconsecutive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days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each,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resulting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10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reproducibility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runs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site.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Reproducibility results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summarized  in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Tables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8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800" spc="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9.</a:t>
            </a:r>
            <a:endParaRPr sz="8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Times New Roman"/>
              <a:cs typeface="Times New Roman"/>
            </a:endParaRPr>
          </a:p>
          <a:p>
            <a:pPr marL="54610" algn="ctr">
              <a:lnSpc>
                <a:spcPts val="905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</a:t>
            </a:r>
            <a:r>
              <a:rPr sz="800" b="1" spc="-6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8</a:t>
            </a:r>
            <a:endParaRPr sz="800">
              <a:latin typeface="Arial Narrow"/>
              <a:cs typeface="Arial Narrow"/>
            </a:endParaRPr>
          </a:p>
          <a:p>
            <a:pPr marL="1957705" marR="1895475" algn="ctr">
              <a:lnSpc>
                <a:spcPts val="850"/>
              </a:lnSpc>
              <a:spcBef>
                <a:spcPts val="65"/>
              </a:spcBef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Clinical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Reproducibility 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(Log</a:t>
            </a:r>
            <a:r>
              <a:rPr sz="800" b="1" spc="-7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IU/mL)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6612" y="2181936"/>
            <a:ext cx="1024890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05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Panel</a:t>
            </a:r>
            <a:endParaRPr sz="800">
              <a:latin typeface="Arial Narrow"/>
              <a:cs typeface="Arial Narrow"/>
            </a:endParaRPr>
          </a:p>
          <a:p>
            <a:pPr marL="12700">
              <a:lnSpc>
                <a:spcPts val="905"/>
              </a:lnSpc>
            </a:pP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Member 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Genotype   </a:t>
            </a:r>
            <a:r>
              <a:rPr sz="800" b="1" spc="15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97239" y="2073935"/>
            <a:ext cx="4146550" cy="350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1770">
              <a:lnSpc>
                <a:spcPts val="905"/>
              </a:lnSpc>
            </a:pPr>
            <a:r>
              <a:rPr sz="800" b="1" spc="45" dirty="0">
                <a:solidFill>
                  <a:srgbClr val="231F20"/>
                </a:solidFill>
                <a:latin typeface="Arial Narrow"/>
                <a:cs typeface="Arial Narrow"/>
              </a:rPr>
              <a:t>Mean</a:t>
            </a:r>
            <a:endParaRPr sz="800">
              <a:latin typeface="Arial Narrow"/>
              <a:cs typeface="Arial Narrow"/>
            </a:endParaRPr>
          </a:p>
          <a:p>
            <a:pPr marL="12700">
              <a:lnSpc>
                <a:spcPts val="850"/>
              </a:lnSpc>
              <a:tabLst>
                <a:tab pos="774700" algn="l"/>
                <a:tab pos="1470660" algn="l"/>
                <a:tab pos="2263775" algn="l"/>
                <a:tab pos="3036570" algn="l"/>
              </a:tabLst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Concentration	Within-Run	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Between-Run	Between-Lot	Between-Site</a:t>
            </a:r>
            <a:endParaRPr sz="800">
              <a:latin typeface="Arial Narrow"/>
              <a:cs typeface="Arial Narrow"/>
            </a:endParaRPr>
          </a:p>
          <a:p>
            <a:pPr marL="57785">
              <a:lnSpc>
                <a:spcPts val="905"/>
              </a:lnSpc>
            </a:pP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(Log IU/mL)   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Component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SD</a:t>
            </a:r>
            <a:r>
              <a:rPr sz="675" b="1" spc="44" baseline="30864" dirty="0">
                <a:solidFill>
                  <a:srgbClr val="231F20"/>
                </a:solidFill>
                <a:latin typeface="Arial Narrow"/>
                <a:cs typeface="Arial Narrow"/>
              </a:rPr>
              <a:t>a   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Component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SD</a:t>
            </a:r>
            <a:r>
              <a:rPr sz="675" b="1" spc="44" baseline="30864" dirty="0">
                <a:solidFill>
                  <a:srgbClr val="231F20"/>
                </a:solidFill>
                <a:latin typeface="Arial Narrow"/>
                <a:cs typeface="Arial Narrow"/>
              </a:rPr>
              <a:t>a     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Component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SD</a:t>
            </a:r>
            <a:r>
              <a:rPr sz="675" b="1" spc="44" baseline="30864" dirty="0">
                <a:solidFill>
                  <a:srgbClr val="231F20"/>
                </a:solidFill>
                <a:latin typeface="Arial Narrow"/>
                <a:cs typeface="Arial Narrow"/>
              </a:rPr>
              <a:t>a     </a:t>
            </a:r>
            <a:r>
              <a:rPr sz="675" b="1" spc="240" baseline="30864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Component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SD</a:t>
            </a:r>
            <a:r>
              <a:rPr sz="675" b="1" spc="44" baseline="30864" dirty="0">
                <a:solidFill>
                  <a:srgbClr val="231F20"/>
                </a:solidFill>
                <a:latin typeface="Arial Narrow"/>
                <a:cs typeface="Arial Narrow"/>
              </a:rPr>
              <a:t>a  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Total</a:t>
            </a:r>
            <a:r>
              <a:rPr sz="800" b="1" spc="-3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SD</a:t>
            </a:r>
            <a:r>
              <a:rPr sz="675" b="1" spc="37" baseline="30864" dirty="0">
                <a:solidFill>
                  <a:srgbClr val="231F20"/>
                </a:solidFill>
                <a:latin typeface="Arial Narrow"/>
                <a:cs typeface="Arial Narrow"/>
              </a:rPr>
              <a:t>a,b</a:t>
            </a:r>
            <a:endParaRPr sz="675" baseline="30864">
              <a:latin typeface="Arial Narrow"/>
              <a:cs typeface="Arial Narrow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59312" y="2428062"/>
          <a:ext cx="5271770" cy="1263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548"/>
                <a:gridCol w="405999"/>
                <a:gridCol w="466869"/>
                <a:gridCol w="576268"/>
                <a:gridCol w="718345"/>
                <a:gridCol w="761384"/>
                <a:gridCol w="781710"/>
                <a:gridCol w="693572"/>
                <a:gridCol w="515658"/>
              </a:tblGrid>
              <a:tr h="124935">
                <a:tc>
                  <a:txBody>
                    <a:bodyPr/>
                    <a:lstStyle/>
                    <a:p>
                      <a:pPr marL="45720">
                        <a:lnSpc>
                          <a:spcPts val="86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86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865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270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865"/>
                        </a:lnSpc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7.98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865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865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5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86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8745" algn="r">
                        <a:lnSpc>
                          <a:spcPts val="86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29133">
                <a:tc>
                  <a:txBody>
                    <a:bodyPr/>
                    <a:lstStyle/>
                    <a:p>
                      <a:pPr marL="45085">
                        <a:lnSpc>
                          <a:spcPts val="90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90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905"/>
                        </a:lnSpc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269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905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5.15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905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905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90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ts val="90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27603">
                <a:tc>
                  <a:txBody>
                    <a:bodyPr/>
                    <a:lstStyle/>
                    <a:p>
                      <a:pPr marL="45085">
                        <a:lnSpc>
                          <a:spcPts val="919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919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919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270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919"/>
                        </a:lnSpc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3.17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919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919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19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919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ts val="919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24796">
                <a:tc>
                  <a:txBody>
                    <a:bodyPr/>
                    <a:lstStyle/>
                    <a:p>
                      <a:pPr marL="45085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89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269</a:t>
                      </a:r>
                      <a:r>
                        <a:rPr sz="675" spc="-14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89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1.07</a:t>
                      </a:r>
                      <a:r>
                        <a:rPr sz="675" spc="-15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j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89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89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8110" algn="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28022">
                <a:tc>
                  <a:txBody>
                    <a:bodyPr/>
                    <a:lstStyle/>
                    <a:p>
                      <a:pPr marL="45085">
                        <a:lnSpc>
                          <a:spcPts val="9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9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900"/>
                        </a:lnSpc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242</a:t>
                      </a:r>
                      <a:r>
                        <a:rPr sz="675" spc="-12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e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90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0.61</a:t>
                      </a:r>
                      <a:r>
                        <a:rPr sz="675" spc="-14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j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90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90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9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8110" algn="r">
                        <a:lnSpc>
                          <a:spcPts val="9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0579">
                <a:tc>
                  <a:txBody>
                    <a:bodyPr/>
                    <a:lstStyle/>
                    <a:p>
                      <a:pPr marL="45085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ts val="840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266</a:t>
                      </a:r>
                      <a:r>
                        <a:rPr sz="675" spc="-13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84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6.96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84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84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4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8110" algn="r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26987">
                <a:tc>
                  <a:txBody>
                    <a:bodyPr/>
                    <a:lstStyle/>
                    <a:p>
                      <a:pPr marL="45720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890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270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89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4.51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89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89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8110" algn="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28574">
                <a:tc>
                  <a:txBody>
                    <a:bodyPr/>
                    <a:lstStyle/>
                    <a:p>
                      <a:pPr marL="45720">
                        <a:lnSpc>
                          <a:spcPts val="91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91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915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270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915"/>
                        </a:lnSpc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2.61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915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915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15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91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8745" algn="r">
                        <a:lnSpc>
                          <a:spcPts val="91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25412">
                <a:tc>
                  <a:txBody>
                    <a:bodyPr/>
                    <a:lstStyle/>
                    <a:p>
                      <a:pPr marL="45085">
                        <a:lnSpc>
                          <a:spcPts val="90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90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905"/>
                        </a:lnSpc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270</a:t>
                      </a:r>
                      <a:r>
                        <a:rPr sz="675" spc="-15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905"/>
                        </a:lnSpc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1.34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905"/>
                        </a:lnSpc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905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90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ts val="90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20745">
                <a:tc>
                  <a:txBody>
                    <a:bodyPr/>
                    <a:lstStyle/>
                    <a:p>
                      <a:pPr marL="45720">
                        <a:lnSpc>
                          <a:spcPts val="890"/>
                        </a:lnSpc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625"/>
                        </a:lnSpc>
                      </a:pPr>
                      <a:r>
                        <a:rPr sz="1200" spc="-97" baseline="-17361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252</a:t>
                      </a:r>
                      <a:r>
                        <a:rPr sz="45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c,h,i</a:t>
                      </a:r>
                      <a:endParaRPr sz="45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890"/>
                        </a:lnSpc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0.73</a:t>
                      </a:r>
                      <a:r>
                        <a:rPr sz="675" spc="-12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j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89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89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292339" y="3677449"/>
            <a:ext cx="4691380" cy="1357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Standard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deviations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IU/mL.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50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b 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total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variability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contains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within-run,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between-run, 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between-lot,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between-site</a:t>
            </a:r>
            <a:r>
              <a:rPr sz="7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variability.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50"/>
              </a:lnSpc>
            </a:pPr>
            <a:r>
              <a:rPr sz="600" spc="-15" baseline="34722" dirty="0">
                <a:solidFill>
                  <a:srgbClr val="231F20"/>
                </a:solidFill>
                <a:latin typeface="Lucida Sans"/>
                <a:cs typeface="Lucida Sans"/>
              </a:rPr>
              <a:t>c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invalid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included.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50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d 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Target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panel  </a:t>
            </a:r>
            <a:r>
              <a:rPr sz="700" spc="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4.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50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e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Target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twenty-eight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panel </a:t>
            </a:r>
            <a:r>
              <a:rPr sz="700" spc="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5.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50"/>
              </a:lnSpc>
            </a:pPr>
            <a:r>
              <a:rPr sz="600" spc="-37" baseline="34722" dirty="0">
                <a:solidFill>
                  <a:srgbClr val="231F20"/>
                </a:solidFill>
                <a:latin typeface="Lucida Sans"/>
                <a:cs typeface="Lucida Sans"/>
              </a:rPr>
              <a:t>f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Four invalid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7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included.</a:t>
            </a:r>
            <a:endParaRPr sz="700">
              <a:latin typeface="Lucida Sans"/>
              <a:cs typeface="Lucida Sans"/>
            </a:endParaRPr>
          </a:p>
          <a:p>
            <a:pPr marL="65405" marR="5080" indent="-53340">
              <a:lnSpc>
                <a:spcPts val="750"/>
              </a:lnSpc>
              <a:spcBef>
                <a:spcPts val="55"/>
              </a:spcBef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g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an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outlier.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Without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9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mean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110" dirty="0">
                <a:solidFill>
                  <a:srgbClr val="231F20"/>
                </a:solidFill>
                <a:latin typeface="Lucida Sans"/>
                <a:cs typeface="Lucida Sans"/>
              </a:rPr>
              <a:t>1.34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log IU/mL, within-run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SD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0.15,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between-run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SD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0.00,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between-lot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SD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0.04,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between-site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SD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0.06,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the total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SD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14" dirty="0">
                <a:solidFill>
                  <a:srgbClr val="231F20"/>
                </a:solidFill>
                <a:latin typeface="Lucida Sans"/>
                <a:cs typeface="Lucida Sans"/>
              </a:rPr>
              <a:t>0.17.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695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h 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Target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seventeen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Panel</a:t>
            </a:r>
            <a:r>
              <a:rPr sz="700" spc="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0" dirty="0">
                <a:solidFill>
                  <a:srgbClr val="231F20"/>
                </a:solidFill>
                <a:latin typeface="Lucida Sans"/>
                <a:cs typeface="Lucida Sans"/>
              </a:rPr>
              <a:t>10.</a:t>
            </a:r>
            <a:endParaRPr sz="700">
              <a:latin typeface="Lucida Sans"/>
              <a:cs typeface="Lucida Sans"/>
            </a:endParaRPr>
          </a:p>
          <a:p>
            <a:pPr marL="65405" marR="77470" indent="-53340">
              <a:lnSpc>
                <a:spcPts val="750"/>
              </a:lnSpc>
              <a:spcBef>
                <a:spcPts val="55"/>
              </a:spcBef>
            </a:pPr>
            <a:r>
              <a:rPr sz="600" spc="-60" baseline="34722" dirty="0">
                <a:solidFill>
                  <a:srgbClr val="231F20"/>
                </a:solidFill>
                <a:latin typeface="Lucida Sans"/>
                <a:cs typeface="Lucida Sans"/>
              </a:rPr>
              <a:t>i </a:t>
            </a:r>
            <a:r>
              <a:rPr sz="700" spc="-100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outliers.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Without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these replicates,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700" spc="-120" dirty="0">
                <a:solidFill>
                  <a:srgbClr val="231F20"/>
                </a:solidFill>
                <a:latin typeface="Lucida Sans"/>
                <a:cs typeface="Lucida Sans"/>
              </a:rPr>
              <a:t>10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mean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0.71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log IU/mL, within-run 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SD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0.26,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between-run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SD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0.05,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between-lot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SD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0.06,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between-site 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SD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0.00,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the total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SD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0.27.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40"/>
              </a:lnSpc>
            </a:pPr>
            <a:r>
              <a:rPr sz="600" spc="-52" baseline="34722" dirty="0">
                <a:solidFill>
                  <a:srgbClr val="231F20"/>
                </a:solidFill>
                <a:latin typeface="Lucida Sans"/>
                <a:cs typeface="Lucida Sans"/>
              </a:rPr>
              <a:t>j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below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(1.08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log  </a:t>
            </a:r>
            <a:r>
              <a:rPr sz="7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IU/mL).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26079" y="5350764"/>
            <a:ext cx="193802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</a:t>
            </a:r>
            <a:r>
              <a:rPr sz="800" b="1" spc="-6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9</a:t>
            </a:r>
            <a:endParaRPr sz="800">
              <a:latin typeface="Arial Narrow"/>
              <a:cs typeface="Arial Narrow"/>
            </a:endParaRPr>
          </a:p>
          <a:p>
            <a:pPr marL="12065" marR="5080" algn="ctr">
              <a:lnSpc>
                <a:spcPts val="850"/>
              </a:lnSpc>
              <a:spcBef>
                <a:spcPts val="150"/>
              </a:spcBef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Clinical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Reproducibility 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(IU/mL)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9012" y="5863590"/>
            <a:ext cx="1049655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05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Panel</a:t>
            </a:r>
            <a:endParaRPr sz="800">
              <a:latin typeface="Arial Narrow"/>
              <a:cs typeface="Arial Narrow"/>
            </a:endParaRPr>
          </a:p>
          <a:p>
            <a:pPr marL="12700">
              <a:lnSpc>
                <a:spcPts val="905"/>
              </a:lnSpc>
              <a:tabLst>
                <a:tab pos="982980" algn="l"/>
              </a:tabLst>
            </a:pP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Member  </a:t>
            </a:r>
            <a:r>
              <a:rPr sz="800" b="1" spc="-6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G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enotype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	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15565" y="5971387"/>
            <a:ext cx="34290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(IU/mL)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75967" y="5755589"/>
            <a:ext cx="2999740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1770">
              <a:lnSpc>
                <a:spcPts val="905"/>
              </a:lnSpc>
            </a:pPr>
            <a:r>
              <a:rPr sz="800" b="1" spc="45" dirty="0">
                <a:solidFill>
                  <a:srgbClr val="231F20"/>
                </a:solidFill>
                <a:latin typeface="Arial Narrow"/>
                <a:cs typeface="Arial Narrow"/>
              </a:rPr>
              <a:t>Mean</a:t>
            </a:r>
            <a:endParaRPr sz="800">
              <a:latin typeface="Arial Narrow"/>
              <a:cs typeface="Arial Narrow"/>
            </a:endParaRPr>
          </a:p>
          <a:p>
            <a:pPr marL="12700">
              <a:lnSpc>
                <a:spcPts val="905"/>
              </a:lnSpc>
              <a:tabLst>
                <a:tab pos="847090" algn="l"/>
                <a:tab pos="1627505" algn="l"/>
                <a:tab pos="2452370" algn="l"/>
              </a:tabLst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Concentration	Within-Run	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Between-Run	Between-Lot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97093" y="5863488"/>
            <a:ext cx="58610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Between-Site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89402" y="5971387"/>
            <a:ext cx="369824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Component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%CV    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Component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%CV   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Component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%CV  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Component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%CV   Total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%CV</a:t>
            </a:r>
            <a:r>
              <a:rPr sz="675" b="1" spc="44" baseline="30864" dirty="0">
                <a:solidFill>
                  <a:srgbClr val="231F20"/>
                </a:solidFill>
                <a:latin typeface="Arial Narrow"/>
                <a:cs typeface="Arial Narrow"/>
              </a:rPr>
              <a:t>a</a:t>
            </a:r>
            <a:endParaRPr sz="675" baseline="30864">
              <a:latin typeface="Arial Narrow"/>
              <a:cs typeface="Arial Narrow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091712" y="6109715"/>
          <a:ext cx="5607050" cy="1132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3042"/>
                <a:gridCol w="418541"/>
                <a:gridCol w="489184"/>
                <a:gridCol w="739842"/>
                <a:gridCol w="694181"/>
                <a:gridCol w="801928"/>
                <a:gridCol w="805891"/>
                <a:gridCol w="707491"/>
                <a:gridCol w="596455"/>
              </a:tblGrid>
              <a:tr h="112235">
                <a:tc>
                  <a:txBody>
                    <a:bodyPr/>
                    <a:lstStyle/>
                    <a:p>
                      <a:pPr marL="45085">
                        <a:lnSpc>
                          <a:spcPts val="8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ts val="8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ts val="825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270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42875" algn="r">
                        <a:lnSpc>
                          <a:spcPts val="8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96,8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7,9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ts val="825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9.9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25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825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4.3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19710" algn="r">
                        <a:lnSpc>
                          <a:spcPts val="825"/>
                        </a:lnSpc>
                      </a:pP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ts val="825"/>
                        </a:lnSpc>
                      </a:pPr>
                      <a:r>
                        <a:rPr sz="800" spc="-1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21.1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15417">
                <a:tc>
                  <a:txBody>
                    <a:bodyPr/>
                    <a:lstStyle/>
                    <a:p>
                      <a:pPr marL="45085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ts val="84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269</a:t>
                      </a:r>
                      <a:r>
                        <a:rPr sz="675" spc="-14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2875" algn="r">
                        <a:lnSpc>
                          <a:spcPts val="840"/>
                        </a:lnSpc>
                      </a:pP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1,936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840"/>
                        </a:lnSpc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10.6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40"/>
                        </a:lnSpc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7.2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ts val="840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2250" algn="r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.9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840"/>
                        </a:lnSpc>
                      </a:pPr>
                      <a:r>
                        <a:rPr sz="800" spc="-14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17.5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20091">
                <a:tc>
                  <a:txBody>
                    <a:bodyPr/>
                    <a:lstStyle/>
                    <a:p>
                      <a:pPr marL="45720">
                        <a:lnSpc>
                          <a:spcPts val="87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ts val="87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ts val="875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270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2875" algn="r">
                        <a:lnSpc>
                          <a:spcPts val="87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1,501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875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14.5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75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5.3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875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0665" algn="r">
                        <a:lnSpc>
                          <a:spcPts val="87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3.6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ts val="875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15.9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15493">
                <a:tc>
                  <a:txBody>
                    <a:bodyPr/>
                    <a:lstStyle/>
                    <a:p>
                      <a:pPr marL="45085">
                        <a:lnSpc>
                          <a:spcPts val="87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ts val="87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610"/>
                        </a:lnSpc>
                      </a:pPr>
                      <a:r>
                        <a:rPr sz="1200" spc="-112" baseline="-17361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269</a:t>
                      </a:r>
                      <a:r>
                        <a:rPr sz="45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c,d</a:t>
                      </a:r>
                      <a:endParaRPr sz="45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2875" algn="r">
                        <a:lnSpc>
                          <a:spcPts val="880"/>
                        </a:lnSpc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88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54.4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80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880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3.9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0665" algn="r">
                        <a:lnSpc>
                          <a:spcPts val="88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88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55.2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09252">
                <a:tc>
                  <a:txBody>
                    <a:bodyPr/>
                    <a:lstStyle/>
                    <a:p>
                      <a:pPr marL="45085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840"/>
                        </a:lnSpc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242</a:t>
                      </a:r>
                      <a:r>
                        <a:rPr sz="675" spc="-12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e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2875" algn="r">
                        <a:lnSpc>
                          <a:spcPts val="575"/>
                        </a:lnSpc>
                      </a:pPr>
                      <a:r>
                        <a:rPr sz="1200" baseline="-17361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r>
                        <a:rPr sz="4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j</a:t>
                      </a:r>
                      <a:endParaRPr sz="45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ts val="84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56.5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40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ts val="840"/>
                        </a:lnSpc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10.2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9710" algn="r">
                        <a:lnSpc>
                          <a:spcPts val="840"/>
                        </a:lnSpc>
                      </a:pP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84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60.2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2235">
                <a:tc>
                  <a:txBody>
                    <a:bodyPr/>
                    <a:lstStyle/>
                    <a:p>
                      <a:pPr marL="45085">
                        <a:lnSpc>
                          <a:spcPts val="8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ts val="8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825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266</a:t>
                      </a:r>
                      <a:r>
                        <a:rPr sz="675" spc="-13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42875" algn="r">
                        <a:lnSpc>
                          <a:spcPts val="82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9,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5,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825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12.9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25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825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4.9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21615" algn="r">
                        <a:lnSpc>
                          <a:spcPts val="825"/>
                        </a:lnSpc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3.7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5904">
                        <a:lnSpc>
                          <a:spcPts val="825"/>
                        </a:lnSpc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19.8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10744">
                <a:tc>
                  <a:txBody>
                    <a:bodyPr/>
                    <a:lstStyle/>
                    <a:p>
                      <a:pPr marL="45085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ts val="840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270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2875" algn="r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32,732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840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40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5.8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ts val="840"/>
                        </a:lnSpc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9710" algn="r">
                        <a:lnSpc>
                          <a:spcPts val="840"/>
                        </a:lnSpc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840"/>
                        </a:lnSpc>
                      </a:pPr>
                      <a:r>
                        <a:rPr sz="800" spc="-14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17.2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10743">
                <a:tc>
                  <a:txBody>
                    <a:bodyPr/>
                    <a:lstStyle/>
                    <a:p>
                      <a:pPr marL="45085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ts val="840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270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ts val="840"/>
                        </a:lnSpc>
                      </a:pPr>
                      <a:r>
                        <a:rPr sz="800" spc="-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840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14.4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40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4.7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840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3204" algn="r">
                        <a:lnSpc>
                          <a:spcPts val="840"/>
                        </a:lnSpc>
                      </a:pPr>
                      <a:r>
                        <a:rPr sz="800" spc="-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.1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5904">
                        <a:lnSpc>
                          <a:spcPts val="840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16.5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10744">
                <a:tc>
                  <a:txBody>
                    <a:bodyPr/>
                    <a:lstStyle/>
                    <a:p>
                      <a:pPr marL="45085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ts val="840"/>
                        </a:lnSpc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270</a:t>
                      </a:r>
                      <a:r>
                        <a:rPr sz="675" spc="-15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2875" algn="r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840"/>
                        </a:lnSpc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119.8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40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14.7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ts val="840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9075" algn="r">
                        <a:lnSpc>
                          <a:spcPts val="840"/>
                        </a:lnSpc>
                      </a:pPr>
                      <a:r>
                        <a:rPr sz="800" spc="-6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9.3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ts val="840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122.5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09252">
                <a:tc>
                  <a:txBody>
                    <a:bodyPr/>
                    <a:lstStyle/>
                    <a:p>
                      <a:pPr marL="45720">
                        <a:lnSpc>
                          <a:spcPts val="840"/>
                        </a:lnSpc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575"/>
                        </a:lnSpc>
                      </a:pPr>
                      <a:r>
                        <a:rPr sz="1200" spc="-112" baseline="-17361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252</a:t>
                      </a:r>
                      <a:r>
                        <a:rPr sz="45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b,h,i</a:t>
                      </a:r>
                      <a:endParaRPr sz="45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2875" algn="r">
                        <a:lnSpc>
                          <a:spcPts val="575"/>
                        </a:lnSpc>
                      </a:pPr>
                      <a:r>
                        <a:rPr sz="1200" baseline="-17361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</a:t>
                      </a:r>
                      <a:r>
                        <a:rPr sz="4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j</a:t>
                      </a:r>
                      <a:endParaRPr sz="45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ts val="840"/>
                        </a:lnSpc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268.3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40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8135">
                        <a:lnSpc>
                          <a:spcPts val="84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49.7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0665" algn="r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ts val="840"/>
                        </a:lnSpc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272.9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1124732" y="7226782"/>
            <a:ext cx="4792980" cy="154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ts val="795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total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variability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contains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within-run,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between-run, 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between-lot,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between-site</a:t>
            </a:r>
            <a:r>
              <a:rPr sz="700" spc="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variability.</a:t>
            </a:r>
            <a:endParaRPr sz="700">
              <a:latin typeface="Lucida Sans"/>
              <a:cs typeface="Lucida Sans"/>
            </a:endParaRPr>
          </a:p>
          <a:p>
            <a:pPr marL="12700" algn="just">
              <a:lnSpc>
                <a:spcPts val="750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b 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invalid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included.</a:t>
            </a:r>
            <a:endParaRPr sz="700">
              <a:latin typeface="Lucida Sans"/>
              <a:cs typeface="Lucida Sans"/>
            </a:endParaRPr>
          </a:p>
          <a:p>
            <a:pPr marL="65405" marR="5080" indent="-53340">
              <a:lnSpc>
                <a:spcPts val="750"/>
              </a:lnSpc>
              <a:spcBef>
                <a:spcPts val="55"/>
              </a:spcBef>
            </a:pPr>
            <a:r>
              <a:rPr sz="600" spc="-15" baseline="34722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700" spc="-100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outliers.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Without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these replicates,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4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mean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135" dirty="0">
                <a:solidFill>
                  <a:srgbClr val="231F20"/>
                </a:solidFill>
                <a:latin typeface="Lucida Sans"/>
                <a:cs typeface="Lucida Sans"/>
              </a:rPr>
              <a:t>13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IU/mL, within-run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%CV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105" dirty="0">
                <a:solidFill>
                  <a:srgbClr val="231F20"/>
                </a:solidFill>
                <a:latin typeface="Lucida Sans"/>
                <a:cs typeface="Lucida Sans"/>
              </a:rPr>
              <a:t>41.5,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between-run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%CV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2.7, 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between-lot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%CV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4.6, the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between-site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%CV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100" dirty="0">
                <a:solidFill>
                  <a:srgbClr val="231F20"/>
                </a:solidFill>
                <a:latin typeface="Lucida Sans"/>
                <a:cs typeface="Lucida Sans"/>
              </a:rPr>
              <a:t>11.6,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 the total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%CV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</a:t>
            </a:r>
            <a:r>
              <a:rPr sz="700" spc="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43.5.</a:t>
            </a:r>
            <a:endParaRPr sz="700">
              <a:latin typeface="Lucida Sans"/>
              <a:cs typeface="Lucida Sans"/>
            </a:endParaRPr>
          </a:p>
          <a:p>
            <a:pPr marL="12700" algn="just">
              <a:lnSpc>
                <a:spcPts val="695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d 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Target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Panel  </a:t>
            </a:r>
            <a:r>
              <a:rPr sz="700" spc="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4.</a:t>
            </a:r>
            <a:endParaRPr sz="700">
              <a:latin typeface="Lucida Sans"/>
              <a:cs typeface="Lucida Sans"/>
            </a:endParaRPr>
          </a:p>
          <a:p>
            <a:pPr marL="12700" algn="just">
              <a:lnSpc>
                <a:spcPts val="750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e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Target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twenty-eight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700" spc="-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5.</a:t>
            </a:r>
            <a:endParaRPr sz="700">
              <a:latin typeface="Lucida Sans"/>
              <a:cs typeface="Lucida Sans"/>
            </a:endParaRPr>
          </a:p>
          <a:p>
            <a:pPr marL="12700" algn="just">
              <a:lnSpc>
                <a:spcPts val="750"/>
              </a:lnSpc>
            </a:pPr>
            <a:r>
              <a:rPr sz="600" spc="-37" baseline="34722" dirty="0">
                <a:solidFill>
                  <a:srgbClr val="231F20"/>
                </a:solidFill>
                <a:latin typeface="Lucida Sans"/>
                <a:cs typeface="Lucida Sans"/>
              </a:rPr>
              <a:t>f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Four invalid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7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included.</a:t>
            </a:r>
            <a:endParaRPr sz="700">
              <a:latin typeface="Lucida Sans"/>
              <a:cs typeface="Lucida Sans"/>
            </a:endParaRPr>
          </a:p>
          <a:p>
            <a:pPr marL="65405" marR="27305" indent="-53340" algn="just">
              <a:lnSpc>
                <a:spcPts val="750"/>
              </a:lnSpc>
              <a:spcBef>
                <a:spcPts val="55"/>
              </a:spcBef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g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an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outlier.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Without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9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mean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23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IU/mL, within-run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%CV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36.1,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between-run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%CV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0.0, 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between-lot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%CV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7.1,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between-site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%CV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12.5,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the  total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%CV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</a:t>
            </a:r>
            <a:r>
              <a:rPr sz="700" spc="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38.9.</a:t>
            </a:r>
            <a:endParaRPr sz="700">
              <a:latin typeface="Lucida Sans"/>
              <a:cs typeface="Lucida Sans"/>
            </a:endParaRPr>
          </a:p>
          <a:p>
            <a:pPr marL="12700" algn="just">
              <a:lnSpc>
                <a:spcPts val="695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h 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Target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seventeen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Panel</a:t>
            </a:r>
            <a:r>
              <a:rPr sz="700" spc="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0" dirty="0">
                <a:solidFill>
                  <a:srgbClr val="231F20"/>
                </a:solidFill>
                <a:latin typeface="Lucida Sans"/>
                <a:cs typeface="Lucida Sans"/>
              </a:rPr>
              <a:t>10.</a:t>
            </a:r>
            <a:endParaRPr sz="700">
              <a:latin typeface="Lucida Sans"/>
              <a:cs typeface="Lucida Sans"/>
            </a:endParaRPr>
          </a:p>
          <a:p>
            <a:pPr marL="65405" marR="137160" indent="-53340" algn="just">
              <a:lnSpc>
                <a:spcPts val="750"/>
              </a:lnSpc>
              <a:spcBef>
                <a:spcPts val="55"/>
              </a:spcBef>
            </a:pPr>
            <a:r>
              <a:rPr sz="600" spc="-60" baseline="34722" dirty="0">
                <a:solidFill>
                  <a:srgbClr val="231F20"/>
                </a:solidFill>
                <a:latin typeface="Lucida Sans"/>
                <a:cs typeface="Lucida Sans"/>
              </a:rPr>
              <a:t>i </a:t>
            </a:r>
            <a:r>
              <a:rPr sz="700" spc="-100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outliers.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Without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these replicates,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700" spc="-120" dirty="0">
                <a:solidFill>
                  <a:srgbClr val="231F20"/>
                </a:solidFill>
                <a:latin typeface="Lucida Sans"/>
                <a:cs typeface="Lucida Sans"/>
              </a:rPr>
              <a:t>10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mean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6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IU/mL, within-run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%CV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96.2,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between-run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%CV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0.0, 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between-lot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%CV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28.0,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between-site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%CV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0.0,  and the total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%CV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100.2.</a:t>
            </a:r>
            <a:endParaRPr sz="700">
              <a:latin typeface="Lucida Sans"/>
              <a:cs typeface="Lucida Sans"/>
            </a:endParaRPr>
          </a:p>
          <a:p>
            <a:pPr marL="12700" algn="just">
              <a:lnSpc>
                <a:spcPts val="740"/>
              </a:lnSpc>
            </a:pPr>
            <a:r>
              <a:rPr sz="600" spc="-52" baseline="34722" dirty="0">
                <a:solidFill>
                  <a:srgbClr val="231F20"/>
                </a:solidFill>
                <a:latin typeface="Lucida Sans"/>
                <a:cs typeface="Lucida Sans"/>
              </a:rPr>
              <a:t>j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below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(12  </a:t>
            </a:r>
            <a:r>
              <a:rPr sz="700" spc="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IU/mL).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15" name="object 15"/>
          <p:cNvSpPr txBox="1"/>
          <p:nvPr/>
        </p:nvSpPr>
        <p:spPr>
          <a:xfrm rot="18900000">
            <a:off x="-14607" y="4840693"/>
            <a:ext cx="7817879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3100" spc="-5" dirty="0">
                <a:latin typeface="Arial"/>
                <a:cs typeface="Arial"/>
              </a:rPr>
              <a:t>For Information Only - Not a </a:t>
            </a:r>
            <a:r>
              <a:rPr sz="3100" spc="-10" dirty="0">
                <a:latin typeface="Arial"/>
                <a:cs typeface="Arial"/>
              </a:rPr>
              <a:t>Controlled</a:t>
            </a:r>
            <a:r>
              <a:rPr sz="3100" spc="5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Copy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859" y="187452"/>
            <a:ext cx="3601720" cy="1155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Limit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of Detection</a:t>
            </a:r>
            <a:r>
              <a:rPr sz="900" b="1" spc="-4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(LOD)</a:t>
            </a:r>
            <a:endParaRPr sz="900">
              <a:latin typeface="Arial Narrow"/>
              <a:cs typeface="Arial Narrow"/>
            </a:endParaRPr>
          </a:p>
          <a:p>
            <a:pPr marL="12700" marR="80010" algn="just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12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(1.08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IU/mL)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when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testing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serum.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defined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detected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95%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greater.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determined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testing dilutions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Second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International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Standard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Virus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(NIBSC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96/798)</a:t>
            </a:r>
            <a:r>
              <a:rPr sz="675" spc="-142" baseline="30864" dirty="0">
                <a:solidFill>
                  <a:srgbClr val="231F20"/>
                </a:solidFill>
                <a:latin typeface="Lucida Sans"/>
                <a:cs typeface="Lucida Sans"/>
              </a:rPr>
              <a:t>16   </a:t>
            </a:r>
            <a:r>
              <a:rPr sz="675" spc="-75" baseline="3086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 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</a:t>
            </a:r>
            <a:endParaRPr sz="800">
              <a:latin typeface="Lucida Sans"/>
              <a:cs typeface="Lucida Sans"/>
            </a:endParaRPr>
          </a:p>
          <a:p>
            <a:pPr marL="12700" marR="121285">
              <a:lnSpc>
                <a:spcPts val="850"/>
              </a:lnSpc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serum.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WHO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1.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Testing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performed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lots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reagents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systems.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results, representative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analytical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sensitivity 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assay,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summarized 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Tables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10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11.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749" y="2121916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4">
                <a:moveTo>
                  <a:pt x="0" y="0"/>
                </a:moveTo>
                <a:lnTo>
                  <a:pt x="766279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53023" y="2121916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4">
                <a:moveTo>
                  <a:pt x="0" y="0"/>
                </a:moveTo>
                <a:lnTo>
                  <a:pt x="766279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19300" y="2121916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4">
                <a:moveTo>
                  <a:pt x="0" y="0"/>
                </a:moveTo>
                <a:lnTo>
                  <a:pt x="766279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85579" y="2121916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5">
                <a:moveTo>
                  <a:pt x="0" y="0"/>
                </a:moveTo>
                <a:lnTo>
                  <a:pt x="766279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98745" y="1969516"/>
            <a:ext cx="34290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(IU/mL)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9865" y="1475791"/>
            <a:ext cx="1878964" cy="628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7045" marR="480695" indent="274320">
              <a:lnSpc>
                <a:spcPts val="85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10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</a:t>
            </a:r>
            <a:endParaRPr sz="800">
              <a:latin typeface="Arial Narrow"/>
              <a:cs typeface="Arial Narrow"/>
            </a:endParaRPr>
          </a:p>
          <a:p>
            <a:pPr marL="12700">
              <a:lnSpc>
                <a:spcPts val="84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Limit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Detection (LOD)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for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Plasma</a:t>
            </a:r>
            <a:r>
              <a:rPr sz="800" b="1" spc="6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(IU/mL)</a:t>
            </a:r>
            <a:endParaRPr sz="800">
              <a:latin typeface="Arial Narrow"/>
              <a:cs typeface="Arial Narrow"/>
            </a:endParaRPr>
          </a:p>
          <a:p>
            <a:pPr marL="1155065">
              <a:lnSpc>
                <a:spcPts val="905"/>
              </a:lnSpc>
              <a:spcBef>
                <a:spcPts val="495"/>
              </a:spcBef>
            </a:pP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Number</a:t>
            </a:r>
            <a:endParaRPr sz="800">
              <a:latin typeface="Arial Narrow"/>
              <a:cs typeface="Arial Narrow"/>
            </a:endParaRPr>
          </a:p>
          <a:p>
            <a:pPr marL="235585">
              <a:lnSpc>
                <a:spcPts val="905"/>
              </a:lnSpc>
              <a:tabLst>
                <a:tab pos="1132205" algn="l"/>
              </a:tabLst>
            </a:pP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Number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Tested	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Detected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66148" y="1876856"/>
            <a:ext cx="405130" cy="22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9209">
              <a:lnSpc>
                <a:spcPts val="85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Percent 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De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t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ec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t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5941" y="2969564"/>
            <a:ext cx="3597275" cy="367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510">
              <a:lnSpc>
                <a:spcPct val="100000"/>
              </a:lnSpc>
              <a:tabLst>
                <a:tab pos="590550" algn="l"/>
                <a:tab pos="1372235" algn="l"/>
                <a:tab pos="2135505" algn="l"/>
                <a:tab pos="2901315" algn="l"/>
                <a:tab pos="3335654" algn="l"/>
              </a:tabLst>
            </a:pPr>
            <a:r>
              <a:rPr sz="800" u="sng" spc="-15" dirty="0">
                <a:solidFill>
                  <a:srgbClr val="231F20"/>
                </a:solidFill>
                <a:latin typeface="Lucida Sans"/>
                <a:cs typeface="Lucida Sans"/>
              </a:rPr>
              <a:t> 	</a:t>
            </a:r>
            <a:r>
              <a:rPr sz="800" u="sng" spc="-90" dirty="0">
                <a:solidFill>
                  <a:srgbClr val="231F20"/>
                </a:solidFill>
                <a:latin typeface="Lucida Sans"/>
                <a:cs typeface="Lucida Sans"/>
              </a:rPr>
              <a:t>2.5	</a:t>
            </a:r>
            <a:r>
              <a:rPr sz="800" u="sng" spc="-135" dirty="0">
                <a:solidFill>
                  <a:srgbClr val="231F20"/>
                </a:solidFill>
                <a:latin typeface="Lucida Sans"/>
                <a:cs typeface="Lucida Sans"/>
              </a:rPr>
              <a:t>57	</a:t>
            </a:r>
            <a:r>
              <a:rPr sz="800" u="sng" spc="-105" dirty="0">
                <a:solidFill>
                  <a:srgbClr val="231F20"/>
                </a:solidFill>
                <a:latin typeface="Lucida Sans"/>
                <a:cs typeface="Lucida Sans"/>
              </a:rPr>
              <a:t>33	58	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ts val="850"/>
              </a:lnSpc>
              <a:spcBef>
                <a:spcPts val="145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Probit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analysis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data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determined 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95%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10.5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(95%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CI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8.6-14.0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IU/mL).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86749" y="4116933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4">
                <a:moveTo>
                  <a:pt x="0" y="0"/>
                </a:moveTo>
                <a:lnTo>
                  <a:pt x="766279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53023" y="4116933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4">
                <a:moveTo>
                  <a:pt x="0" y="0"/>
                </a:moveTo>
                <a:lnTo>
                  <a:pt x="766279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19300" y="4116933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4">
                <a:moveTo>
                  <a:pt x="0" y="0"/>
                </a:moveTo>
                <a:lnTo>
                  <a:pt x="766279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85579" y="4116933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5">
                <a:moveTo>
                  <a:pt x="0" y="0"/>
                </a:moveTo>
                <a:lnTo>
                  <a:pt x="766279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98745" y="3964533"/>
            <a:ext cx="34290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(IU/mL)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98541" y="3470655"/>
            <a:ext cx="1842135" cy="628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8630" marR="461009" indent="276225">
              <a:lnSpc>
                <a:spcPts val="85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11  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</a:t>
            </a:r>
            <a:endParaRPr sz="800">
              <a:latin typeface="Arial Narrow"/>
              <a:cs typeface="Arial Narrow"/>
            </a:endParaRPr>
          </a:p>
          <a:p>
            <a:pPr marL="12700">
              <a:lnSpc>
                <a:spcPts val="84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Limit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Detection (LOD)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for Serum</a:t>
            </a:r>
            <a:r>
              <a:rPr sz="800" b="1" spc="7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(IU/mL)</a:t>
            </a:r>
            <a:endParaRPr sz="800">
              <a:latin typeface="Arial Narrow"/>
              <a:cs typeface="Arial Narrow"/>
            </a:endParaRPr>
          </a:p>
          <a:p>
            <a:pPr marL="1136015">
              <a:lnSpc>
                <a:spcPts val="905"/>
              </a:lnSpc>
              <a:spcBef>
                <a:spcPts val="500"/>
              </a:spcBef>
            </a:pP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Number</a:t>
            </a:r>
            <a:endParaRPr sz="800">
              <a:latin typeface="Arial Narrow"/>
              <a:cs typeface="Arial Narrow"/>
            </a:endParaRPr>
          </a:p>
          <a:p>
            <a:pPr marL="217170">
              <a:lnSpc>
                <a:spcPts val="905"/>
              </a:lnSpc>
              <a:tabLst>
                <a:tab pos="1113790" algn="l"/>
              </a:tabLst>
            </a:pP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Number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Tested	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Detected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66148" y="3871874"/>
            <a:ext cx="405130" cy="22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9209">
              <a:lnSpc>
                <a:spcPts val="85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Percent 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De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t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ec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t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68442" y="4109008"/>
            <a:ext cx="203200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25.0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20.0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72501" y="4109008"/>
            <a:ext cx="12763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38768" y="4109008"/>
            <a:ext cx="12763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83496" y="4109008"/>
            <a:ext cx="17081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70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00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800" spc="-170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00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4350" y="4720132"/>
            <a:ext cx="152400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ct val="100000"/>
              </a:lnSpc>
            </a:pP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7.5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5.0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72907" y="4720132"/>
            <a:ext cx="12763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39174" y="4720132"/>
            <a:ext cx="12763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56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53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05442" y="4720132"/>
            <a:ext cx="12763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93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88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6246" y="4964582"/>
            <a:ext cx="3597275" cy="367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9875">
              <a:lnSpc>
                <a:spcPct val="100000"/>
              </a:lnSpc>
              <a:tabLst>
                <a:tab pos="590550" algn="l"/>
                <a:tab pos="1369060" algn="l"/>
                <a:tab pos="2135505" algn="l"/>
                <a:tab pos="2901315" algn="l"/>
                <a:tab pos="3335020" algn="l"/>
              </a:tabLst>
            </a:pPr>
            <a:r>
              <a:rPr sz="800" u="sng" spc="-15" dirty="0">
                <a:solidFill>
                  <a:srgbClr val="231F20"/>
                </a:solidFill>
                <a:latin typeface="Lucida Sans"/>
                <a:cs typeface="Lucida Sans"/>
              </a:rPr>
              <a:t> 	</a:t>
            </a:r>
            <a:r>
              <a:rPr sz="800" u="sng" spc="-90" dirty="0">
                <a:solidFill>
                  <a:srgbClr val="231F20"/>
                </a:solidFill>
                <a:latin typeface="Lucida Sans"/>
                <a:cs typeface="Lucida Sans"/>
              </a:rPr>
              <a:t>2.5	</a:t>
            </a:r>
            <a:r>
              <a:rPr sz="800" u="sng" spc="-105" dirty="0">
                <a:solidFill>
                  <a:srgbClr val="231F20"/>
                </a:solidFill>
                <a:latin typeface="Lucida Sans"/>
                <a:cs typeface="Lucida Sans"/>
              </a:rPr>
              <a:t>60	39	65	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ts val="850"/>
              </a:lnSpc>
              <a:spcBef>
                <a:spcPts val="145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Probit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analysis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data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determined 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95%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7.2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(95%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CI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6.0-9.4 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IU/mL).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5900" y="5481764"/>
            <a:ext cx="3538220" cy="2240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Limit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of Detection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by</a:t>
            </a:r>
            <a:r>
              <a:rPr sz="900" b="1" spc="-3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Genotype</a:t>
            </a:r>
            <a:endParaRPr sz="900">
              <a:latin typeface="Arial Narrow"/>
              <a:cs typeface="Arial Narrow"/>
            </a:endParaRPr>
          </a:p>
          <a:p>
            <a:pPr marL="12700" marR="5080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limits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detection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(LoDs)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genotypes 1, 2, 3, 4, 5, 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determined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analyses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dilution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series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single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patient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genotype.</a:t>
            </a:r>
            <a:endParaRPr sz="800">
              <a:latin typeface="Lucida Sans"/>
              <a:cs typeface="Lucida Sans"/>
            </a:endParaRPr>
          </a:p>
          <a:p>
            <a:pPr marL="12700" marR="20320">
              <a:lnSpc>
                <a:spcPts val="850"/>
              </a:lnSpc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Dilutions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made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create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eight-member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genotype.</a:t>
            </a:r>
            <a:endParaRPr sz="800">
              <a:latin typeface="Lucida Sans"/>
              <a:cs typeface="Lucida Sans"/>
            </a:endParaRPr>
          </a:p>
          <a:p>
            <a:pPr marL="12700" marR="5080" algn="just">
              <a:lnSpc>
                <a:spcPts val="850"/>
              </a:lnSpc>
              <a:spcBef>
                <a:spcPts val="140"/>
              </a:spcBef>
            </a:pP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were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targeted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2.5, 5.0,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7.5,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10.0,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12.5, 15.0,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20.0,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25.0 IU/mL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concentrations.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Five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level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six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runs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30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level.</a:t>
            </a:r>
            <a:endParaRPr sz="800">
              <a:latin typeface="Lucida Sans"/>
              <a:cs typeface="Lucida Sans"/>
            </a:endParaRPr>
          </a:p>
          <a:p>
            <a:pPr marL="12700" marR="12065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RealTime HCV Genotype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study demonstrate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limits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detection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consistent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12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 (1.08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IU/mL)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determined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study demonstrate  that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lowest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positivity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rate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95%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higher,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range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7.5</a:t>
            </a:r>
            <a:endParaRPr sz="800">
              <a:latin typeface="Lucida Sans"/>
              <a:cs typeface="Lucida Sans"/>
            </a:endParaRPr>
          </a:p>
          <a:p>
            <a:pPr marL="12700" marR="24130">
              <a:lnSpc>
                <a:spcPts val="850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12.5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IU/mL.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Probit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analysis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data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determined that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genotype, 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95%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ranged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4.4  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840"/>
              </a:lnSpc>
            </a:pP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11.0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IU/mL.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summarized  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Table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12 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below.</a:t>
            </a:r>
            <a:endParaRPr sz="800">
              <a:latin typeface="Lucida Sans"/>
              <a:cs typeface="Lucida Sans"/>
            </a:endParaRPr>
          </a:p>
          <a:p>
            <a:pPr marL="68580" algn="ctr">
              <a:lnSpc>
                <a:spcPts val="905"/>
              </a:lnSpc>
              <a:spcBef>
                <a:spcPts val="30"/>
              </a:spcBef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</a:t>
            </a:r>
            <a:r>
              <a:rPr sz="800" b="1" spc="-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12</a:t>
            </a:r>
            <a:endParaRPr sz="800">
              <a:latin typeface="Arial Narrow"/>
              <a:cs typeface="Arial Narrow"/>
            </a:endParaRPr>
          </a:p>
          <a:p>
            <a:pPr marL="676275" marR="599440" algn="ctr">
              <a:lnSpc>
                <a:spcPts val="850"/>
              </a:lnSpc>
              <a:spcBef>
                <a:spcPts val="65"/>
              </a:spcBef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Limit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Detection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by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Genotype 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Percent</a:t>
            </a:r>
            <a:r>
              <a:rPr sz="800" b="1" spc="-3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Detected</a:t>
            </a:r>
            <a:endParaRPr sz="800">
              <a:latin typeface="Arial Narrow"/>
              <a:cs typeface="Arial Narrow"/>
            </a:endParaRPr>
          </a:p>
          <a:p>
            <a:pPr marL="850900">
              <a:lnSpc>
                <a:spcPct val="100000"/>
              </a:lnSpc>
              <a:spcBef>
                <a:spcPts val="490"/>
              </a:spcBef>
              <a:tabLst>
                <a:tab pos="2856230" algn="l"/>
              </a:tabLst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Genotype</a:t>
            </a:r>
            <a:r>
              <a:rPr sz="800" b="1" spc="6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Concentration</a:t>
            </a:r>
            <a:r>
              <a:rPr sz="800" b="1" spc="4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(IU/mL)	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Probit</a:t>
            </a:r>
            <a:r>
              <a:rPr sz="800" b="1" spc="-4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Analysis</a:t>
            </a:r>
            <a:endParaRPr sz="800">
              <a:latin typeface="Arial Narrow"/>
              <a:cs typeface="Arial Narrow"/>
            </a:endParaRPr>
          </a:p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228600" y="7740078"/>
          <a:ext cx="3575050" cy="1172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350"/>
                <a:gridCol w="297343"/>
                <a:gridCol w="294995"/>
                <a:gridCol w="293827"/>
                <a:gridCol w="291592"/>
                <a:gridCol w="299313"/>
                <a:gridCol w="264007"/>
                <a:gridCol w="247751"/>
                <a:gridCol w="246368"/>
                <a:gridCol w="295159"/>
                <a:gridCol w="530340"/>
              </a:tblGrid>
              <a:tr h="1666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Genotype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25.0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20.0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15.0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12.5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10.0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7.5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5.0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2.5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LOD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95%</a:t>
                      </a:r>
                      <a:r>
                        <a:rPr sz="800" b="1" spc="-7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CI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81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(6.5,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12.4)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(4.7,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10.5)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6.6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(5.2,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9.6)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(8.5,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16.8)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6.7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(5.3,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10.2)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51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(2.3,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7.8)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9" name="object 29"/>
          <p:cNvSpPr txBox="1"/>
          <p:nvPr/>
        </p:nvSpPr>
        <p:spPr>
          <a:xfrm>
            <a:off x="3949700" y="187452"/>
            <a:ext cx="3603625" cy="1087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10" dirty="0">
                <a:solidFill>
                  <a:srgbClr val="231F20"/>
                </a:solidFill>
                <a:latin typeface="Arial Narrow"/>
                <a:cs typeface="Arial Narrow"/>
              </a:rPr>
              <a:t>Analytical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Specificity</a:t>
            </a:r>
            <a:endParaRPr sz="9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900" b="1" spc="10" dirty="0">
                <a:solidFill>
                  <a:srgbClr val="231F20"/>
                </a:solidFill>
                <a:latin typeface="Arial Narrow"/>
                <a:cs typeface="Arial Narrow"/>
              </a:rPr>
              <a:t>Potentially Interfering</a:t>
            </a: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Substance</a:t>
            </a:r>
            <a:endParaRPr sz="900">
              <a:latin typeface="Arial Narrow"/>
              <a:cs typeface="Arial Narrow"/>
            </a:endParaRPr>
          </a:p>
          <a:p>
            <a:pPr marL="12700" marR="40005" algn="just">
              <a:lnSpc>
                <a:spcPts val="850"/>
              </a:lnSpc>
              <a:spcBef>
                <a:spcPts val="13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susceptibility 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interference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elevated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levels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potentially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interfering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substances was evaluated.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negative plasma samples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samples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containing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50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10,000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were were spiked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levels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hemoglobin,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bilirubin, protein,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triglycerides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tested.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ts val="850"/>
              </a:lnSpc>
              <a:spcBef>
                <a:spcPts val="140"/>
              </a:spcBef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interference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performance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observed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presence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following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endogenous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substances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 samples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tested: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78300" y="1262074"/>
            <a:ext cx="534035" cy="517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499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Hemoglobin 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T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gl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y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eri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d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es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Bilirubin  Protein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64100" y="1266342"/>
            <a:ext cx="337820" cy="513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g/L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37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mM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342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µM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135" dirty="0">
                <a:solidFill>
                  <a:srgbClr val="231F20"/>
                </a:solidFill>
                <a:latin typeface="Lucida Sans"/>
                <a:cs typeface="Lucida Sans"/>
              </a:rPr>
              <a:t>120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g/L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49700" y="1786331"/>
            <a:ext cx="345440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85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Antivirals 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antibiotics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excess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peak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levels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five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pools.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interference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performance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observed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presence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following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drug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pools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</a:t>
            </a:r>
            <a:endParaRPr sz="800">
              <a:latin typeface="Lucida Sans"/>
              <a:cs typeface="Lucida Sans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759019" y="2114568"/>
          <a:ext cx="6766559" cy="854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525"/>
                <a:gridCol w="740916"/>
                <a:gridCol w="760374"/>
                <a:gridCol w="841609"/>
                <a:gridCol w="673055"/>
                <a:gridCol w="3235934"/>
              </a:tblGrid>
              <a:tr h="141427">
                <a:tc gridSpan="6">
                  <a:txBody>
                    <a:bodyPr/>
                    <a:lstStyle/>
                    <a:p>
                      <a:pPr marL="21590">
                        <a:lnSpc>
                          <a:spcPts val="805"/>
                        </a:lnSpc>
                        <a:tabLst>
                          <a:tab pos="829310" algn="l"/>
                          <a:tab pos="1595120" algn="l"/>
                          <a:tab pos="2336800" algn="l"/>
                          <a:tab pos="3202940" algn="l"/>
                        </a:tabLst>
                      </a:pPr>
                      <a:r>
                        <a:rPr sz="1200" spc="-142" baseline="-10416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25.0	</a:t>
                      </a:r>
                      <a:r>
                        <a:rPr sz="1200" spc="-202" baseline="-10416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57	57	</a:t>
                      </a:r>
                      <a:r>
                        <a:rPr sz="1200" spc="-195" baseline="-10416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	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positive and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negative samples 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tested: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1912">
                <a:tc>
                  <a:txBody>
                    <a:bodyPr/>
                    <a:lstStyle/>
                    <a:p>
                      <a:pPr marL="22225">
                        <a:lnSpc>
                          <a:spcPts val="805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20.0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ts val="805"/>
                        </a:lnSpc>
                      </a:pPr>
                      <a:r>
                        <a:rPr sz="800" spc="-16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ts val="805"/>
                        </a:lnSpc>
                      </a:pPr>
                      <a:r>
                        <a:rPr sz="800" spc="-16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321310">
                        <a:lnSpc>
                          <a:spcPts val="890"/>
                        </a:lnSpc>
                        <a:spcBef>
                          <a:spcPts val="190"/>
                        </a:spcBef>
                        <a:tabLst>
                          <a:tab pos="1238250" algn="l"/>
                        </a:tabLst>
                      </a:pPr>
                      <a:r>
                        <a:rPr sz="1200" spc="-195" baseline="243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	</a:t>
                      </a:r>
                      <a:r>
                        <a:rPr sz="800" u="sng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Drug  </a:t>
                      </a:r>
                      <a:r>
                        <a:rPr sz="800" u="sng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Poo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l    </a:t>
                      </a:r>
                      <a:r>
                        <a:rPr sz="800" u="sng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Drugs</a:t>
                      </a:r>
                      <a:r>
                        <a:rPr sz="800" u="sng" spc="-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u="sng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Tested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1912">
                <a:tc>
                  <a:txBody>
                    <a:bodyPr/>
                    <a:lstStyle/>
                    <a:p>
                      <a:pPr marL="26670">
                        <a:lnSpc>
                          <a:spcPts val="885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15.0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ts val="885"/>
                        </a:lnSpc>
                      </a:pPr>
                      <a:r>
                        <a:rPr sz="800" spc="-16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ts val="885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342900">
                        <a:lnSpc>
                          <a:spcPts val="885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5773">
                <a:tc gridSpan="6">
                  <a:txBody>
                    <a:bodyPr/>
                    <a:lstStyle/>
                    <a:p>
                      <a:pPr marL="27305">
                        <a:lnSpc>
                          <a:spcPts val="525"/>
                        </a:lnSpc>
                        <a:tabLst>
                          <a:tab pos="829310" algn="l"/>
                          <a:tab pos="1591945" algn="l"/>
                          <a:tab pos="2358390" algn="l"/>
                          <a:tab pos="3253740" algn="l"/>
                          <a:tab pos="3755390" algn="l"/>
                        </a:tabLst>
                      </a:pPr>
                      <a:r>
                        <a:rPr sz="1200" spc="-172" baseline="-312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12.5	</a:t>
                      </a:r>
                      <a:r>
                        <a:rPr sz="1200" spc="-202" baseline="-312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57	</a:t>
                      </a:r>
                      <a:r>
                        <a:rPr sz="1200" spc="-157" baseline="-312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53	93	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	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Zidovudine,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Saquinavir,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Ritonavir,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Clarithromycin,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Interferon 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2b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3350"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800" spc="-16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7170" algn="r">
                        <a:lnSpc>
                          <a:spcPts val="80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805"/>
                        </a:lnSpc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Abacavir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sulfate,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Amprenavir, 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Peginterferon 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2a,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Peginterferon  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2b,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Ribavirin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15062">
                <a:tc>
                  <a:txBody>
                    <a:bodyPr/>
                    <a:lstStyle/>
                    <a:p>
                      <a:pPr marL="53340">
                        <a:lnSpc>
                          <a:spcPts val="930"/>
                        </a:lnSpc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ts val="930"/>
                        </a:lnSpc>
                      </a:pPr>
                      <a:r>
                        <a:rPr sz="800" spc="-16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ts val="930"/>
                        </a:lnSpc>
                      </a:pPr>
                      <a:r>
                        <a:rPr sz="800" spc="-1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93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7170" algn="r">
                        <a:lnSpc>
                          <a:spcPts val="8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840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Tenofovir 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disoproxil 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fumarate,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Lamivudine,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Indinavir 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sulfate,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Ganciclovir,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24714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spc="-16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spc="-16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785"/>
                        </a:lnSpc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Valganciclovir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hydrochloride,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Acyclovir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4" name="object 34"/>
          <p:cNvSpPr txBox="1"/>
          <p:nvPr/>
        </p:nvSpPr>
        <p:spPr>
          <a:xfrm>
            <a:off x="4000550" y="2966211"/>
            <a:ext cx="7683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02150" y="2943656"/>
            <a:ext cx="2308860" cy="301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500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Stavudine, Efavirenz,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Lopinavir,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Enfuvirtide,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Ciprofloxacin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Nevirapine, Nelfinavir,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Azithromycin, 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Valacyclovir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962400" y="4106011"/>
            <a:ext cx="1492250" cy="0"/>
          </a:xfrm>
          <a:custGeom>
            <a:avLst/>
            <a:gdLst/>
            <a:ahLst/>
            <a:cxnLst/>
            <a:rect l="l" t="t" r="r" b="b"/>
            <a:pathLst>
              <a:path w="1492250">
                <a:moveTo>
                  <a:pt x="0" y="0"/>
                </a:moveTo>
                <a:lnTo>
                  <a:pt x="149225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54650" y="4106011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83250" y="4106011"/>
            <a:ext cx="1612900" cy="0"/>
          </a:xfrm>
          <a:custGeom>
            <a:avLst/>
            <a:gdLst/>
            <a:ahLst/>
            <a:cxnLst/>
            <a:rect l="l" t="t" r="r" b="b"/>
            <a:pathLst>
              <a:path w="1612900">
                <a:moveTo>
                  <a:pt x="0" y="0"/>
                </a:moveTo>
                <a:lnTo>
                  <a:pt x="161290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96150" y="4106011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62400" y="5398617"/>
            <a:ext cx="1492250" cy="0"/>
          </a:xfrm>
          <a:custGeom>
            <a:avLst/>
            <a:gdLst/>
            <a:ahLst/>
            <a:cxnLst/>
            <a:rect l="l" t="t" r="r" b="b"/>
            <a:pathLst>
              <a:path w="1492250">
                <a:moveTo>
                  <a:pt x="0" y="0"/>
                </a:moveTo>
                <a:lnTo>
                  <a:pt x="149225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54650" y="5398617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83250" y="5398617"/>
            <a:ext cx="1612900" cy="0"/>
          </a:xfrm>
          <a:custGeom>
            <a:avLst/>
            <a:gdLst/>
            <a:ahLst/>
            <a:cxnLst/>
            <a:rect l="l" t="t" r="r" b="b"/>
            <a:pathLst>
              <a:path w="1612900">
                <a:moveTo>
                  <a:pt x="0" y="0"/>
                </a:moveTo>
                <a:lnTo>
                  <a:pt x="161290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296150" y="5398617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949700" y="3296767"/>
            <a:ext cx="3350260" cy="791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Cross-Reactivity Studies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with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Clinical</a:t>
            </a:r>
            <a:r>
              <a:rPr sz="900" b="1" spc="-1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Specimens</a:t>
            </a:r>
            <a:endParaRPr sz="900">
              <a:latin typeface="Arial Narrow"/>
              <a:cs typeface="Arial Narrow"/>
            </a:endParaRPr>
          </a:p>
          <a:p>
            <a:pPr marL="12700" marR="5080" algn="just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specificity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evaluated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testing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patient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least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following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DNA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markers, 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viruses, non-viral  hepatitis,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autoimmune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disease</a:t>
            </a:r>
            <a:r>
              <a:rPr sz="800" spc="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states.</a:t>
            </a:r>
            <a:endParaRPr sz="800">
              <a:latin typeface="Lucida Sans"/>
              <a:cs typeface="Lucida Sans"/>
            </a:endParaRPr>
          </a:p>
          <a:p>
            <a:pPr marL="1784350">
              <a:lnSpc>
                <a:spcPts val="905"/>
              </a:lnSpc>
              <a:spcBef>
                <a:spcPts val="560"/>
              </a:spcBef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Autoimmune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States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and</a:t>
            </a:r>
            <a:endParaRPr sz="800">
              <a:latin typeface="Arial Narrow"/>
              <a:cs typeface="Arial Narrow"/>
            </a:endParaRPr>
          </a:p>
          <a:p>
            <a:pPr marL="63500" algn="just">
              <a:lnSpc>
                <a:spcPts val="905"/>
              </a:lnSpc>
              <a:tabLst>
                <a:tab pos="1592580" algn="l"/>
              </a:tabLst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DNA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and</a:t>
            </a:r>
            <a:r>
              <a:rPr sz="800" b="1" spc="5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RNA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Viruses	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n    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Non-viral</a:t>
            </a:r>
            <a:r>
              <a:rPr sz="800" b="1" spc="4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Hepatitis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57" name="object 5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905"/>
              </a:lnSpc>
            </a:pPr>
            <a:fld id="{81D60167-4931-47E6-BA6A-407CBD079E47}" type="slidenum">
              <a:rPr spc="-105" dirty="0"/>
              <a:pPr marL="25400">
                <a:lnSpc>
                  <a:spcPts val="905"/>
                </a:lnSpc>
              </a:pPr>
              <a:t>12</a:t>
            </a:fld>
            <a:endParaRPr spc="-105" dirty="0"/>
          </a:p>
        </p:txBody>
      </p:sp>
      <p:sp>
        <p:nvSpPr>
          <p:cNvPr id="45" name="object 45"/>
          <p:cNvSpPr txBox="1"/>
          <p:nvPr/>
        </p:nvSpPr>
        <p:spPr>
          <a:xfrm>
            <a:off x="7380731" y="3953611"/>
            <a:ext cx="7874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000500" y="4075491"/>
            <a:ext cx="698500" cy="34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6700"/>
              </a:lnSpc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Virus  Hepatitis 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B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Virus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510784" y="4120235"/>
            <a:ext cx="1969135" cy="300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>
              <a:lnSpc>
                <a:spcPct val="100000"/>
              </a:lnSpc>
              <a:tabLst>
                <a:tab pos="222885" algn="l"/>
                <a:tab pos="186182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	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Sy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s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tem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i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upus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erythem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osus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[S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L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E]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	</a:t>
            </a:r>
            <a:r>
              <a:rPr sz="800" spc="-170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  <a:tabLst>
                <a:tab pos="1863089" algn="l"/>
              </a:tabLst>
            </a:pPr>
            <a:r>
              <a:rPr sz="800" spc="-190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 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An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ti-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n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u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l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ear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n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tibodies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[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N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A]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	</a:t>
            </a:r>
            <a:r>
              <a:rPr sz="800" spc="-190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</a:t>
            </a:r>
            <a:endParaRPr sz="800">
              <a:latin typeface="Lucida Sans"/>
              <a:cs typeface="Lucida Sans"/>
            </a:endParaRPr>
          </a:p>
        </p:txBody>
      </p:sp>
      <p:graphicFrame>
        <p:nvGraphicFramePr>
          <p:cNvPr id="48" name="object 48"/>
          <p:cNvGraphicFramePr>
            <a:graphicFrameLocks noGrp="1"/>
          </p:cNvGraphicFramePr>
          <p:nvPr/>
        </p:nvGraphicFramePr>
        <p:xfrm>
          <a:off x="763083" y="4373238"/>
          <a:ext cx="6714490" cy="368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7007"/>
                <a:gridCol w="749348"/>
                <a:gridCol w="755497"/>
                <a:gridCol w="852404"/>
                <a:gridCol w="1793576"/>
                <a:gridCol w="243382"/>
                <a:gridCol w="1406855"/>
                <a:gridCol w="405866"/>
              </a:tblGrid>
              <a:tr h="100812">
                <a:tc>
                  <a:txBody>
                    <a:bodyPr/>
                    <a:lstStyle/>
                    <a:p>
                      <a:pPr marL="22860">
                        <a:lnSpc>
                          <a:spcPts val="805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15.0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ts val="805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805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1310">
                        <a:lnSpc>
                          <a:spcPts val="805"/>
                        </a:lnSpc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3324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131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5890" algn="r">
                        <a:lnSpc>
                          <a:spcPts val="80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Human  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T-Cell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Leukemia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Virus-I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ts val="8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800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Rheumatoid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factor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[RF]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800"/>
                        </a:lnSpc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34112">
                <a:tc>
                  <a:txBody>
                    <a:bodyPr/>
                    <a:lstStyle/>
                    <a:p>
                      <a:pPr marL="22225">
                        <a:lnSpc>
                          <a:spcPts val="885"/>
                        </a:lnSpc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ts val="885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885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885"/>
                        </a:lnSpc>
                      </a:pPr>
                      <a:r>
                        <a:rPr sz="800" spc="-1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9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Human  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T-Cell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Leukemia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Virus-II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Hepatocellular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carcinoma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9" name="object 49"/>
          <p:cNvSpPr txBox="1"/>
          <p:nvPr/>
        </p:nvSpPr>
        <p:spPr>
          <a:xfrm>
            <a:off x="4000500" y="4741986"/>
            <a:ext cx="1388745" cy="62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367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Immunodeficiency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Virus-1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Immunodeficiency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Virus-2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Flavivirus</a:t>
            </a:r>
            <a:endParaRPr sz="800">
              <a:latin typeface="Lucida Sans"/>
              <a:cs typeface="Lucida Sans"/>
            </a:endParaRPr>
          </a:p>
          <a:p>
            <a:pPr marL="12700" algn="just">
              <a:lnSpc>
                <a:spcPts val="850"/>
              </a:lnSpc>
            </a:pP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(West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Nile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and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GB</a:t>
            </a:r>
            <a:r>
              <a:rPr sz="800" spc="1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virus-C)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509158" y="5227878"/>
            <a:ext cx="11176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70" dirty="0">
                <a:solidFill>
                  <a:srgbClr val="231F20"/>
                </a:solidFill>
                <a:latin typeface="Lucida Sans"/>
                <a:cs typeface="Lucida Sans"/>
              </a:rPr>
              <a:t>10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509260" y="4786731"/>
            <a:ext cx="1949450" cy="593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ct val="100000"/>
              </a:lnSpc>
              <a:tabLst>
                <a:tab pos="1884680" algn="l"/>
              </a:tabLst>
            </a:pPr>
            <a:r>
              <a:rPr sz="800" spc="-190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 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Alcoh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hep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titis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	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</a:t>
            </a:r>
            <a:endParaRPr sz="800">
              <a:latin typeface="Lucida Sans"/>
              <a:cs typeface="Lucida Sans"/>
            </a:endParaRPr>
          </a:p>
          <a:p>
            <a:pPr marL="224154" indent="-212090">
              <a:lnSpc>
                <a:spcPct val="100000"/>
              </a:lnSpc>
              <a:spcBef>
                <a:spcPts val="350"/>
              </a:spcBef>
              <a:tabLst>
                <a:tab pos="1884680" algn="l"/>
              </a:tabLst>
            </a:pPr>
            <a:r>
              <a:rPr sz="800" spc="-170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0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 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Non-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lcoh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te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ohep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titis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(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N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800" spc="20" dirty="0">
                <a:solidFill>
                  <a:srgbClr val="231F20"/>
                </a:solidFill>
                <a:latin typeface="Lucida Sans"/>
                <a:cs typeface="Lucida Sans"/>
              </a:rPr>
              <a:t>S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H)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	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</a:t>
            </a:r>
            <a:endParaRPr sz="800">
              <a:latin typeface="Lucida Sans"/>
              <a:cs typeface="Lucida Sans"/>
            </a:endParaRPr>
          </a:p>
          <a:p>
            <a:pPr marL="224154" marR="5080">
              <a:lnSpc>
                <a:spcPct val="103499"/>
              </a:lnSpc>
              <a:spcBef>
                <a:spcPts val="315"/>
              </a:spcBef>
              <a:tabLst>
                <a:tab pos="1884680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Cir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rhosis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	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2 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u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oimmune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hep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titis</a:t>
            </a:r>
            <a:r>
              <a:rPr sz="1200" spc="-22" baseline="10416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aseline="10416" dirty="0">
                <a:solidFill>
                  <a:srgbClr val="231F20"/>
                </a:solidFill>
                <a:latin typeface="Lucida Sans"/>
                <a:cs typeface="Lucida Sans"/>
              </a:rPr>
              <a:t>	</a:t>
            </a:r>
            <a:r>
              <a:rPr sz="1200" spc="-157" baseline="10416" dirty="0">
                <a:solidFill>
                  <a:srgbClr val="231F20"/>
                </a:solidFill>
                <a:latin typeface="Lucida Sans"/>
                <a:cs typeface="Lucida Sans"/>
              </a:rPr>
              <a:t>2</a:t>
            </a:r>
            <a:endParaRPr sz="1200" baseline="10416">
              <a:latin typeface="Lucida Sans"/>
              <a:cs typeface="Lucida San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49598" y="5441645"/>
            <a:ext cx="3559175" cy="158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50"/>
              </a:lnSpc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detected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but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quantifiable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(less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LoD)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four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(two 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RF,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SLE,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one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anti-HIV-1). The specimens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retested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duplicate.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either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retest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RF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considered negative. 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detected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below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both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replicates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remaining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(one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RF,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SLE,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one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anti-HIV-1).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Insufficient  specimen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volume did not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allow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resolution.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disease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states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including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autoimmune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disorders,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viral infections,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non-viral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liver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disease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been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shown not  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interfere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quantitation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Cross-Reactivity Studies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Using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Nucleic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Acid or </a:t>
            </a:r>
            <a:r>
              <a:rPr sz="900" b="1" spc="5" dirty="0">
                <a:solidFill>
                  <a:srgbClr val="231F20"/>
                </a:solidFill>
                <a:latin typeface="Arial Narrow"/>
                <a:cs typeface="Arial Narrow"/>
              </a:rPr>
              <a:t>Viral</a:t>
            </a:r>
            <a:r>
              <a:rPr sz="900" b="1" spc="6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Lysate</a:t>
            </a:r>
            <a:endParaRPr sz="900">
              <a:latin typeface="Arial Narrow"/>
              <a:cs typeface="Arial Narrow"/>
            </a:endParaRPr>
          </a:p>
          <a:p>
            <a:pPr marL="12700" marR="60325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following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viruses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microorganisms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evaluated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potential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cross-reactivity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Purified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acid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lysate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microorganism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added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targeted 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100,000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copies/mL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genomic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DNA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added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µg/mL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samples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contained 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targeted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50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10,000 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IU/mL.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000500" y="7028205"/>
            <a:ext cx="1373505" cy="174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5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immunodeficiency virus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 Human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immunodeficiency virus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 Human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T-lymphotropic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B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</a:t>
            </a:r>
            <a:endParaRPr sz="800">
              <a:latin typeface="Lucida Sans"/>
              <a:cs typeface="Lucida Sans"/>
            </a:endParaRPr>
          </a:p>
          <a:p>
            <a:pPr marL="12700" marR="429895">
              <a:lnSpc>
                <a:spcPct val="118500"/>
              </a:lnSpc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Epstein-Barr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Herpes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simplex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Herpes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simplex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Cytomegalovirus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herpesvirus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6B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herpesvirus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8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Varicella-zoster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Dengue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619699" y="7050760"/>
            <a:ext cx="1153795" cy="17233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Vaccinia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ct val="118500"/>
              </a:lnSpc>
            </a:pP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BK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polyomavirus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papilloma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16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papilloma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18 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Neisseria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gonorrhoeae  Chlamydia trachomatis 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Candida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albicans 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Staphylococcus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aureus 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Staphylococcus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epidermidis 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Mycobacterium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gordonae 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Mycobacterium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smegmatis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genomic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DNA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49700" y="8832213"/>
            <a:ext cx="3569335" cy="442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5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interference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performance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observed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presence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viral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microorganism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DNA/RNA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100,000 </a:t>
            </a:r>
            <a:r>
              <a:rPr sz="800" spc="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copies/mL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presence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genomic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DNA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less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equal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µg/mL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samples  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tested.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6" name="object 56"/>
          <p:cNvSpPr txBox="1"/>
          <p:nvPr/>
        </p:nvSpPr>
        <p:spPr>
          <a:xfrm rot="18900000">
            <a:off x="-14607" y="4840693"/>
            <a:ext cx="7817879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3100" spc="-5" dirty="0">
                <a:latin typeface="Arial"/>
                <a:cs typeface="Arial"/>
              </a:rPr>
              <a:t>For Information Only - Not a </a:t>
            </a:r>
            <a:r>
              <a:rPr sz="3100" spc="-10" dirty="0">
                <a:latin typeface="Arial"/>
                <a:cs typeface="Arial"/>
              </a:rPr>
              <a:t>Controlled</a:t>
            </a:r>
            <a:r>
              <a:rPr sz="3100" spc="5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Copy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00" y="187452"/>
            <a:ext cx="3495675" cy="9791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Performance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of the </a:t>
            </a:r>
            <a:r>
              <a:rPr sz="900" b="1" spc="10" dirty="0">
                <a:solidFill>
                  <a:srgbClr val="231F20"/>
                </a:solidFill>
                <a:latin typeface="Arial Narrow"/>
                <a:cs typeface="Arial Narrow"/>
              </a:rPr>
              <a:t>Assay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with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HCV-Negative</a:t>
            </a:r>
            <a:r>
              <a:rPr sz="900" b="1" spc="5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Specimens</a:t>
            </a:r>
            <a:endParaRPr sz="900">
              <a:latin typeface="Arial Narrow"/>
              <a:cs typeface="Arial Narrow"/>
            </a:endParaRPr>
          </a:p>
          <a:p>
            <a:pPr marL="12700" marR="26670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specificity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evaluated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analyzing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760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unique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negative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specimens;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380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380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specimens.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detected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tested. 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observed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specificity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study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99.74%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(758/760)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(95%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CI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99.05  to 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99.97%).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10" dirty="0">
                <a:solidFill>
                  <a:srgbClr val="231F20"/>
                </a:solidFill>
                <a:latin typeface="Arial Narrow"/>
                <a:cs typeface="Arial Narrow"/>
              </a:rPr>
              <a:t>Analytical</a:t>
            </a:r>
            <a:r>
              <a:rPr sz="900" b="1" spc="-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Carryover</a:t>
            </a:r>
            <a:endParaRPr sz="900">
              <a:latin typeface="Arial Narrow"/>
              <a:cs typeface="Arial Narrow"/>
            </a:endParaRPr>
          </a:p>
          <a:p>
            <a:pPr marL="12700" marR="5080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Potential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carryover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evaluated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testing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372  high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titer 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(Abbott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Calibrator 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B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1356156"/>
            <a:ext cx="360362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detectable carryover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high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samples.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upper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95% </a:t>
            </a:r>
            <a:r>
              <a:rPr sz="800" spc="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CI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900" y="1753870"/>
            <a:ext cx="3597275" cy="1013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50"/>
              </a:lnSpc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serologically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donors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collected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tubes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spiked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viral stock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Armored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stock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across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linear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range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50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matched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pairs.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 </a:t>
            </a:r>
            <a:r>
              <a:rPr sz="800" spc="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compared.</a:t>
            </a:r>
            <a:endParaRPr sz="800">
              <a:latin typeface="Lucida Sans"/>
              <a:cs typeface="Lucida Sans"/>
            </a:endParaRPr>
          </a:p>
          <a:p>
            <a:pPr marL="12700" marR="15875">
              <a:lnSpc>
                <a:spcPts val="850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mean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difference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between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was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-0.02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(95%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CI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-0.08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0.04%).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presented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Figure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5.</a:t>
            </a:r>
            <a:endParaRPr sz="800">
              <a:latin typeface="Lucida Sans"/>
              <a:cs typeface="Lucida Sans"/>
            </a:endParaRPr>
          </a:p>
          <a:p>
            <a:pPr marL="1351280" marR="1333500" indent="280670">
              <a:lnSpc>
                <a:spcPts val="850"/>
              </a:lnSpc>
              <a:spcBef>
                <a:spcPts val="140"/>
              </a:spcBef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Figure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5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</a:t>
            </a:r>
            <a:endParaRPr sz="800">
              <a:latin typeface="Arial Narrow"/>
              <a:cs typeface="Arial Narrow"/>
            </a:endParaRPr>
          </a:p>
          <a:p>
            <a:pPr marL="906780">
              <a:lnSpc>
                <a:spcPts val="94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Serum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vs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Plasma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Across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Linear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Range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0788" y="3167557"/>
            <a:ext cx="504190" cy="267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550" spc="5" dirty="0">
                <a:solidFill>
                  <a:srgbClr val="020303"/>
                </a:solidFill>
                <a:latin typeface="Times New Roman"/>
                <a:cs typeface="Times New Roman"/>
              </a:rPr>
              <a:t>y </a:t>
            </a:r>
            <a:r>
              <a:rPr sz="550" spc="10" dirty="0">
                <a:solidFill>
                  <a:srgbClr val="020303"/>
                </a:solidFill>
                <a:latin typeface="Times New Roman"/>
                <a:cs typeface="Times New Roman"/>
              </a:rPr>
              <a:t>= </a:t>
            </a:r>
            <a:r>
              <a:rPr sz="550" dirty="0">
                <a:solidFill>
                  <a:srgbClr val="020303"/>
                </a:solidFill>
                <a:latin typeface="Times New Roman"/>
                <a:cs typeface="Times New Roman"/>
              </a:rPr>
              <a:t>1.00x </a:t>
            </a:r>
            <a:r>
              <a:rPr sz="550" spc="10" dirty="0">
                <a:solidFill>
                  <a:srgbClr val="020303"/>
                </a:solidFill>
                <a:latin typeface="Times New Roman"/>
                <a:cs typeface="Times New Roman"/>
              </a:rPr>
              <a:t>+</a:t>
            </a:r>
            <a:r>
              <a:rPr sz="550" spc="-70" dirty="0">
                <a:solidFill>
                  <a:srgbClr val="020303"/>
                </a:solidFill>
                <a:latin typeface="Times New Roman"/>
                <a:cs typeface="Times New Roman"/>
              </a:rPr>
              <a:t> </a:t>
            </a:r>
            <a:r>
              <a:rPr sz="550" spc="5" dirty="0">
                <a:solidFill>
                  <a:srgbClr val="020303"/>
                </a:solidFill>
                <a:latin typeface="Times New Roman"/>
                <a:cs typeface="Times New Roman"/>
              </a:rPr>
              <a:t>0.00  r </a:t>
            </a:r>
            <a:r>
              <a:rPr sz="550" spc="10" dirty="0">
                <a:solidFill>
                  <a:srgbClr val="020303"/>
                </a:solidFill>
                <a:latin typeface="Times New Roman"/>
                <a:cs typeface="Times New Roman"/>
              </a:rPr>
              <a:t>=</a:t>
            </a:r>
            <a:r>
              <a:rPr sz="550" spc="-80" dirty="0">
                <a:solidFill>
                  <a:srgbClr val="020303"/>
                </a:solidFill>
                <a:latin typeface="Times New Roman"/>
                <a:cs typeface="Times New Roman"/>
              </a:rPr>
              <a:t> </a:t>
            </a:r>
            <a:r>
              <a:rPr sz="550" spc="5" dirty="0">
                <a:solidFill>
                  <a:srgbClr val="020303"/>
                </a:solidFill>
                <a:latin typeface="Times New Roman"/>
                <a:cs typeface="Times New Roman"/>
              </a:rPr>
              <a:t>0.995</a:t>
            </a: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550" spc="5" dirty="0">
                <a:solidFill>
                  <a:srgbClr val="020303"/>
                </a:solidFill>
                <a:latin typeface="Times New Roman"/>
                <a:cs typeface="Times New Roman"/>
              </a:rPr>
              <a:t>n </a:t>
            </a:r>
            <a:r>
              <a:rPr sz="550" spc="10" dirty="0">
                <a:solidFill>
                  <a:srgbClr val="020303"/>
                </a:solidFill>
                <a:latin typeface="Times New Roman"/>
                <a:cs typeface="Times New Roman"/>
              </a:rPr>
              <a:t>=</a:t>
            </a:r>
            <a:r>
              <a:rPr sz="550" spc="-95" dirty="0">
                <a:solidFill>
                  <a:srgbClr val="020303"/>
                </a:solidFill>
                <a:latin typeface="Times New Roman"/>
                <a:cs typeface="Times New Roman"/>
              </a:rPr>
              <a:t> </a:t>
            </a:r>
            <a:r>
              <a:rPr sz="550" dirty="0">
                <a:solidFill>
                  <a:srgbClr val="020303"/>
                </a:solidFill>
                <a:latin typeface="Times New Roman"/>
                <a:cs typeface="Times New Roman"/>
              </a:rPr>
              <a:t>50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5900" y="6315760"/>
            <a:ext cx="3606800" cy="1515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Specimen</a:t>
            </a:r>
            <a:r>
              <a:rPr sz="900" b="1" spc="-4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Stability</a:t>
            </a:r>
            <a:endParaRPr sz="900">
              <a:latin typeface="Arial Narrow"/>
              <a:cs typeface="Arial Narrow"/>
            </a:endParaRPr>
          </a:p>
          <a:p>
            <a:pPr marL="12700" marR="74295">
              <a:lnSpc>
                <a:spcPts val="850"/>
              </a:lnSpc>
              <a:spcBef>
                <a:spcPts val="135"/>
              </a:spcBef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Specimen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stability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testing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whole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blood,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performed.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condition,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ten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unique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donors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spiked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virions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target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1,000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IU/mL.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divided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aliquots and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conditions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listed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Table 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13.</a:t>
            </a:r>
            <a:endParaRPr sz="800">
              <a:latin typeface="Lucida Sans"/>
              <a:cs typeface="Lucida Sans"/>
            </a:endParaRPr>
          </a:p>
          <a:p>
            <a:pPr marL="12700" marR="215900">
              <a:lnSpc>
                <a:spcPts val="850"/>
              </a:lnSpc>
              <a:spcBef>
                <a:spcPts val="140"/>
              </a:spcBef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Freshly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drawn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(whole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blood)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held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30°C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  prior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centrifugation.</a:t>
            </a:r>
            <a:endParaRPr sz="800">
              <a:latin typeface="Lucida Sans"/>
              <a:cs typeface="Lucida Sans"/>
            </a:endParaRPr>
          </a:p>
          <a:p>
            <a:pPr marL="12700" marR="114300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45" dirty="0">
                <a:solidFill>
                  <a:srgbClr val="231F20"/>
                </a:solidFill>
                <a:latin typeface="Lucida Sans"/>
                <a:cs typeface="Lucida Sans"/>
              </a:rPr>
              <a:t>15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30°C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hours,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8°C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days,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-10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-30°C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60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days,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-70°C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colder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60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days.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ts val="850"/>
              </a:lnSpc>
              <a:spcBef>
                <a:spcPts val="140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Multiple freeze/thaw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cycles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avoided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exceed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freeze/thaw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cycles.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Frozen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thawed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45" dirty="0">
                <a:solidFill>
                  <a:srgbClr val="231F20"/>
                </a:solidFill>
                <a:latin typeface="Lucida Sans"/>
                <a:cs typeface="Lucida Sans"/>
              </a:rPr>
              <a:t>15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30°C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8°C.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Thawed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8°C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processed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immediately.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-10°C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colder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60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days.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08729" y="799592"/>
            <a:ext cx="57213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Sample</a:t>
            </a:r>
            <a:r>
              <a:rPr sz="800" b="1" spc="-6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Type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9063" y="799592"/>
            <a:ext cx="64071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Test</a:t>
            </a: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Condition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77967" y="206705"/>
            <a:ext cx="1350645" cy="511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885" marR="215265" indent="276225">
              <a:lnSpc>
                <a:spcPts val="85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13  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</a:t>
            </a:r>
            <a:endParaRPr sz="800">
              <a:latin typeface="Arial Narrow"/>
              <a:cs typeface="Arial Narrow"/>
            </a:endParaRPr>
          </a:p>
          <a:p>
            <a:pPr marL="12700">
              <a:lnSpc>
                <a:spcPts val="840"/>
              </a:lnSpc>
            </a:pP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Specimen Stability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(Log</a:t>
            </a:r>
            <a:r>
              <a:rPr sz="800" b="1" spc="-3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IU/mL)</a:t>
            </a:r>
            <a:endParaRPr sz="800">
              <a:latin typeface="Arial Narrow"/>
              <a:cs typeface="Arial Narrow"/>
            </a:endParaRPr>
          </a:p>
          <a:p>
            <a:pPr marR="247650" algn="r">
              <a:lnSpc>
                <a:spcPct val="100000"/>
              </a:lnSpc>
              <a:spcBef>
                <a:spcPts val="430"/>
              </a:spcBef>
            </a:pPr>
            <a:r>
              <a:rPr sz="800" b="1" spc="-35" dirty="0">
                <a:solidFill>
                  <a:srgbClr val="231F20"/>
                </a:solidFill>
                <a:latin typeface="Arial Narrow"/>
                <a:cs typeface="Arial Narrow"/>
              </a:rPr>
              <a:t>T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s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65901" y="706831"/>
            <a:ext cx="438150" cy="22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330" marR="5080" indent="-88265">
              <a:lnSpc>
                <a:spcPts val="850"/>
              </a:lnSpc>
            </a:pP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C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n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d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i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ti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o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n  </a:t>
            </a:r>
            <a:r>
              <a:rPr sz="800" b="1" spc="45" dirty="0">
                <a:solidFill>
                  <a:srgbClr val="231F20"/>
                </a:solidFill>
                <a:latin typeface="Arial Narrow"/>
                <a:cs typeface="Arial Narrow"/>
              </a:rPr>
              <a:t>Mean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22263" y="583590"/>
            <a:ext cx="38798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Baseline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97066" y="706729"/>
            <a:ext cx="438150" cy="22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330" marR="5080" indent="-88265">
              <a:lnSpc>
                <a:spcPts val="850"/>
              </a:lnSpc>
            </a:pP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C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n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d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i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ti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o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n  </a:t>
            </a:r>
            <a:r>
              <a:rPr sz="800" b="1" spc="45" dirty="0">
                <a:solidFill>
                  <a:srgbClr val="231F20"/>
                </a:solidFill>
                <a:latin typeface="Arial Narrow"/>
                <a:cs typeface="Arial Narrow"/>
              </a:rPr>
              <a:t>Mean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25386" y="706729"/>
            <a:ext cx="461009" cy="22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9060">
              <a:lnSpc>
                <a:spcPts val="850"/>
              </a:lnSpc>
            </a:pPr>
            <a:r>
              <a:rPr sz="800" b="1" spc="45" dirty="0">
                <a:solidFill>
                  <a:srgbClr val="231F20"/>
                </a:solidFill>
                <a:latin typeface="Arial Narrow"/>
                <a:cs typeface="Arial Narrow"/>
              </a:rPr>
              <a:t>Mean 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Diffe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r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en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c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08932" y="981253"/>
            <a:ext cx="541020" cy="22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50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Whole Blood 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(Plasma)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63439" y="966216"/>
            <a:ext cx="90360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28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32</a:t>
            </a:r>
            <a:r>
              <a:rPr sz="675" spc="-120" baseline="30864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64110" y="966216"/>
            <a:ext cx="24193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3.</a:t>
            </a:r>
            <a:r>
              <a:rPr sz="800" spc="-210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32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94564" y="966216"/>
            <a:ext cx="243204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3.</a:t>
            </a:r>
            <a:r>
              <a:rPr sz="800" spc="-195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29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28675" y="966216"/>
            <a:ext cx="25400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0.003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08691" y="2265171"/>
            <a:ext cx="32575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P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l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asma</a:t>
            </a:r>
            <a:endParaRPr sz="800">
              <a:latin typeface="Lucida Sans"/>
              <a:cs typeface="Lucida Sans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206375" y="1152619"/>
          <a:ext cx="7229475" cy="601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4254"/>
                <a:gridCol w="635673"/>
                <a:gridCol w="1146310"/>
                <a:gridCol w="497831"/>
                <a:gridCol w="527100"/>
                <a:gridCol w="558025"/>
              </a:tblGrid>
              <a:tr h="132620">
                <a:tc gridSpan="2">
                  <a:txBody>
                    <a:bodyPr/>
                    <a:lstStyle/>
                    <a:p>
                      <a:pPr marL="22225">
                        <a:lnSpc>
                          <a:spcPts val="865"/>
                        </a:lnSpc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target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concentration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of </a:t>
                      </a: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7.00 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log 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IU/mL)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interspersed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with 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372 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negative samples </a:t>
                      </a:r>
                      <a:r>
                        <a:rPr sz="800" spc="4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(Abbott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805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 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hours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at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 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</a:t>
                      </a:r>
                      <a:r>
                        <a:rPr sz="675" spc="-104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ts val="805"/>
                        </a:lnSpc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3.077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805"/>
                        </a:lnSpc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3.129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5"/>
                        </a:lnSpc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-0.052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7099">
                <a:tc gridSpan="2">
                  <a:txBody>
                    <a:bodyPr/>
                    <a:lstStyle/>
                    <a:p>
                      <a:pPr marL="22225">
                        <a:lnSpc>
                          <a:spcPts val="670"/>
                        </a:lnSpc>
                        <a:tabLst>
                          <a:tab pos="3914775" algn="l"/>
                        </a:tabLst>
                      </a:pPr>
                      <a:r>
                        <a:rPr sz="800" spc="-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RealTi</a:t>
                      </a:r>
                      <a:r>
                        <a:rPr sz="800" i="1" spc="-5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e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HCV Negative Control).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The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Abbott  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RealTi</a:t>
                      </a:r>
                      <a:r>
                        <a:rPr sz="800" i="1" spc="-5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e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HCV 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assay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did   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not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exhibit	</a:t>
                      </a:r>
                      <a:r>
                        <a:rPr sz="1200" spc="-112" baseline="-27777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Whole</a:t>
                      </a:r>
                      <a:r>
                        <a:rPr sz="1200" spc="-127" baseline="-27777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200" spc="-112" baseline="-27777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Blood</a:t>
                      </a:r>
                      <a:endParaRPr sz="1200" baseline="-27777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 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hours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at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28 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32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3.042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3.082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-0.040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66148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for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percent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carryover was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0.99%.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5"/>
                        </a:spcBef>
                        <a:tabLst>
                          <a:tab pos="704850" algn="l"/>
                        </a:tabLst>
                      </a:pPr>
                      <a:r>
                        <a:rPr sz="1200" spc="-82" baseline="312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(Serum)	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 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hours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at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 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</a:t>
                      </a:r>
                      <a:r>
                        <a:rPr sz="675" spc="-104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3.058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3.082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-0.024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5603">
                <a:tc>
                  <a:txBody>
                    <a:bodyPr/>
                    <a:lstStyle/>
                    <a:p>
                      <a:pPr marL="22225">
                        <a:lnSpc>
                          <a:spcPts val="930"/>
                        </a:lnSpc>
                      </a:pPr>
                      <a:r>
                        <a:rPr sz="9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Serum vs. </a:t>
                      </a:r>
                      <a:r>
                        <a:rPr sz="9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Plasma </a:t>
                      </a:r>
                      <a:r>
                        <a:rPr sz="9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Across </a:t>
                      </a:r>
                      <a:r>
                        <a:rPr sz="9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the </a:t>
                      </a:r>
                      <a:r>
                        <a:rPr sz="9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Linear</a:t>
                      </a:r>
                      <a:r>
                        <a:rPr sz="9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9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Range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048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24 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hours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at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28 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32</a:t>
                      </a:r>
                      <a:r>
                        <a:rPr sz="675" spc="-11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675" spc="-11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2.662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2.939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-0.277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1" name="object 21"/>
          <p:cNvSpPr/>
          <p:nvPr/>
        </p:nvSpPr>
        <p:spPr>
          <a:xfrm>
            <a:off x="251155" y="2854401"/>
            <a:ext cx="3523716" cy="33767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932" y="3146082"/>
            <a:ext cx="695325" cy="423545"/>
          </a:xfrm>
          <a:custGeom>
            <a:avLst/>
            <a:gdLst/>
            <a:ahLst/>
            <a:cxnLst/>
            <a:rect l="l" t="t" r="r" b="b"/>
            <a:pathLst>
              <a:path w="695325" h="423545">
                <a:moveTo>
                  <a:pt x="0" y="423481"/>
                </a:moveTo>
                <a:lnTo>
                  <a:pt x="694944" y="423481"/>
                </a:lnTo>
                <a:lnTo>
                  <a:pt x="694944" y="0"/>
                </a:lnTo>
                <a:lnTo>
                  <a:pt x="0" y="0"/>
                </a:lnTo>
                <a:lnTo>
                  <a:pt x="0" y="4234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70629" y="951991"/>
            <a:ext cx="654685" cy="0"/>
          </a:xfrm>
          <a:custGeom>
            <a:avLst/>
            <a:gdLst/>
            <a:ahLst/>
            <a:cxnLst/>
            <a:rect l="l" t="t" r="r" b="b"/>
            <a:pathLst>
              <a:path w="654685">
                <a:moveTo>
                  <a:pt x="0" y="0"/>
                </a:moveTo>
                <a:lnTo>
                  <a:pt x="65450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5136" y="951991"/>
            <a:ext cx="1088390" cy="0"/>
          </a:xfrm>
          <a:custGeom>
            <a:avLst/>
            <a:gdLst/>
            <a:ahLst/>
            <a:cxnLst/>
            <a:rect l="l" t="t" r="r" b="b"/>
            <a:pathLst>
              <a:path w="1088389">
                <a:moveTo>
                  <a:pt x="0" y="0"/>
                </a:moveTo>
                <a:lnTo>
                  <a:pt x="108814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13285" y="951991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24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56527" y="951991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0" y="0"/>
                </a:moveTo>
                <a:lnTo>
                  <a:pt x="51897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75500" y="951991"/>
            <a:ext cx="560070" cy="0"/>
          </a:xfrm>
          <a:custGeom>
            <a:avLst/>
            <a:gdLst/>
            <a:ahLst/>
            <a:cxnLst/>
            <a:rect l="l" t="t" r="r" b="b"/>
            <a:pathLst>
              <a:path w="560070">
                <a:moveTo>
                  <a:pt x="0" y="0"/>
                </a:moveTo>
                <a:lnTo>
                  <a:pt x="5600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25136" y="3050032"/>
            <a:ext cx="1088390" cy="0"/>
          </a:xfrm>
          <a:custGeom>
            <a:avLst/>
            <a:gdLst/>
            <a:ahLst/>
            <a:cxnLst/>
            <a:rect l="l" t="t" r="r" b="b"/>
            <a:pathLst>
              <a:path w="1088389">
                <a:moveTo>
                  <a:pt x="0" y="0"/>
                </a:moveTo>
                <a:lnTo>
                  <a:pt x="108814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13285" y="3050032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24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356527" y="3050032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0" y="0"/>
                </a:moveTo>
                <a:lnTo>
                  <a:pt x="51897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75500" y="3050032"/>
            <a:ext cx="560070" cy="0"/>
          </a:xfrm>
          <a:custGeom>
            <a:avLst/>
            <a:gdLst/>
            <a:ahLst/>
            <a:cxnLst/>
            <a:rect l="l" t="t" r="r" b="b"/>
            <a:pathLst>
              <a:path w="560070">
                <a:moveTo>
                  <a:pt x="0" y="0"/>
                </a:moveTo>
                <a:lnTo>
                  <a:pt x="5600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70629" y="3050032"/>
            <a:ext cx="654685" cy="0"/>
          </a:xfrm>
          <a:custGeom>
            <a:avLst/>
            <a:gdLst/>
            <a:ahLst/>
            <a:cxnLst/>
            <a:rect l="l" t="t" r="r" b="b"/>
            <a:pathLst>
              <a:path w="654685">
                <a:moveTo>
                  <a:pt x="0" y="0"/>
                </a:moveTo>
                <a:lnTo>
                  <a:pt x="65450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70629" y="4481576"/>
            <a:ext cx="654685" cy="0"/>
          </a:xfrm>
          <a:custGeom>
            <a:avLst/>
            <a:gdLst/>
            <a:ahLst/>
            <a:cxnLst/>
            <a:rect l="l" t="t" r="r" b="b"/>
            <a:pathLst>
              <a:path w="654685">
                <a:moveTo>
                  <a:pt x="0" y="0"/>
                </a:moveTo>
                <a:lnTo>
                  <a:pt x="65450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725136" y="4481576"/>
            <a:ext cx="1088390" cy="0"/>
          </a:xfrm>
          <a:custGeom>
            <a:avLst/>
            <a:gdLst/>
            <a:ahLst/>
            <a:cxnLst/>
            <a:rect l="l" t="t" r="r" b="b"/>
            <a:pathLst>
              <a:path w="1088389">
                <a:moveTo>
                  <a:pt x="0" y="0"/>
                </a:moveTo>
                <a:lnTo>
                  <a:pt x="108814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813285" y="4481576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24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56527" y="4481576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0" y="0"/>
                </a:moveTo>
                <a:lnTo>
                  <a:pt x="51897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75500" y="4481576"/>
            <a:ext cx="560070" cy="0"/>
          </a:xfrm>
          <a:custGeom>
            <a:avLst/>
            <a:gdLst/>
            <a:ahLst/>
            <a:cxnLst/>
            <a:rect l="l" t="t" r="r" b="b"/>
            <a:pathLst>
              <a:path w="560070">
                <a:moveTo>
                  <a:pt x="0" y="0"/>
                </a:moveTo>
                <a:lnTo>
                  <a:pt x="5600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960554" y="1799335"/>
            <a:ext cx="24892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2.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8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72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905"/>
              </a:lnSpc>
            </a:pPr>
            <a:fld id="{81D60167-4931-47E6-BA6A-407CBD079E47}" type="slidenum">
              <a:rPr spc="-105" dirty="0"/>
              <a:pPr marL="25400">
                <a:lnSpc>
                  <a:spcPts val="905"/>
                </a:lnSpc>
              </a:pPr>
              <a:t>13</a:t>
            </a:fld>
            <a:endParaRPr spc="-105" dirty="0"/>
          </a:p>
        </p:txBody>
      </p:sp>
      <p:sp>
        <p:nvSpPr>
          <p:cNvPr id="39" name="object 39"/>
          <p:cNvSpPr txBox="1"/>
          <p:nvPr/>
        </p:nvSpPr>
        <p:spPr>
          <a:xfrm>
            <a:off x="6489179" y="1799335"/>
            <a:ext cx="25400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2.939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013943" y="1799335"/>
            <a:ext cx="28321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-0.0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6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7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763198" y="1799335"/>
            <a:ext cx="1001394" cy="408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72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8</a:t>
            </a:r>
            <a:r>
              <a:rPr sz="675" spc="-104" baseline="30864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905"/>
              </a:lnSpc>
              <a:spcBef>
                <a:spcPts val="350"/>
              </a:spcBef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28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32</a:t>
            </a:r>
            <a:r>
              <a:rPr sz="675" spc="-120" baseline="30864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C,</a:t>
            </a:r>
            <a:r>
              <a:rPr sz="675" spc="-120" baseline="30864" dirty="0">
                <a:solidFill>
                  <a:srgbClr val="231F20"/>
                </a:solidFill>
                <a:latin typeface="Lucida Sans"/>
                <a:cs typeface="Lucida Sans"/>
              </a:rPr>
              <a:t>b</a:t>
            </a:r>
            <a:endParaRPr sz="675" baseline="30864">
              <a:latin typeface="Lucida Sans"/>
              <a:cs typeface="Lucida Sans"/>
            </a:endParaRPr>
          </a:p>
          <a:p>
            <a:pPr marL="12700">
              <a:lnSpc>
                <a:spcPts val="905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48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8</a:t>
            </a:r>
            <a:r>
              <a:rPr sz="675" spc="-104" baseline="30864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958116" y="2073909"/>
            <a:ext cx="25400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2.601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489281" y="2073909"/>
            <a:ext cx="25400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2.939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012520" y="2073909"/>
            <a:ext cx="28638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-0.338</a:t>
            </a:r>
            <a:endParaRPr sz="800">
              <a:latin typeface="Lucida Sans"/>
              <a:cs typeface="Lucida Sans"/>
            </a:endParaRPr>
          </a:p>
        </p:txBody>
      </p:sp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4753673" y="2220689"/>
          <a:ext cx="2550795" cy="523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447"/>
                <a:gridCol w="507136"/>
                <a:gridCol w="527761"/>
                <a:gridCol w="425069"/>
              </a:tblGrid>
              <a:tr h="281686">
                <a:tc>
                  <a:txBody>
                    <a:bodyPr/>
                    <a:lstStyle/>
                    <a:p>
                      <a:pPr marL="22225" marR="118745">
                        <a:lnSpc>
                          <a:spcPts val="850"/>
                        </a:lnSpc>
                        <a:spcBef>
                          <a:spcPts val="27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60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days at </a:t>
                      </a: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-10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-30</a:t>
                      </a:r>
                      <a:r>
                        <a:rPr sz="675" spc="-13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C, 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thaw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at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 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</a:t>
                      </a:r>
                      <a:r>
                        <a:rPr sz="675" spc="-104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R="17780" algn="ctr">
                        <a:lnSpc>
                          <a:spcPct val="10000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2.597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2.750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R="15240" algn="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242061">
                <a:tc>
                  <a:txBody>
                    <a:bodyPr/>
                    <a:lstStyle/>
                    <a:p>
                      <a:pPr marL="22225" marR="337820">
                        <a:lnSpc>
                          <a:spcPts val="850"/>
                        </a:lnSpc>
                        <a:spcBef>
                          <a:spcPts val="22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60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days at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≤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70</a:t>
                      </a:r>
                      <a:r>
                        <a:rPr sz="675" spc="-11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C, 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thaw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at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 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</a:t>
                      </a:r>
                      <a:r>
                        <a:rPr sz="675" spc="-104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17780" algn="ctr">
                        <a:lnSpc>
                          <a:spcPct val="100000"/>
                        </a:lnSpc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2.603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2.750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14604" algn="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6" name="object 46"/>
          <p:cNvSpPr txBox="1"/>
          <p:nvPr/>
        </p:nvSpPr>
        <p:spPr>
          <a:xfrm>
            <a:off x="4763274" y="2789681"/>
            <a:ext cx="925194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980" indent="-81280">
              <a:lnSpc>
                <a:spcPts val="905"/>
              </a:lnSpc>
              <a:buAutoNum type="arabicPlain" startAt="5"/>
              <a:tabLst>
                <a:tab pos="94615" algn="l"/>
              </a:tabLst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freeze/thaw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cycles</a:t>
            </a:r>
            <a:r>
              <a:rPr sz="675" spc="-75" baseline="30864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,</a:t>
            </a:r>
            <a:endParaRPr sz="800">
              <a:latin typeface="Lucida Sans"/>
              <a:cs typeface="Lucida Sans"/>
            </a:endParaRPr>
          </a:p>
          <a:p>
            <a:pPr marL="93980" indent="-81280">
              <a:lnSpc>
                <a:spcPts val="905"/>
              </a:lnSpc>
              <a:buAutoNum type="arabicPlain" startAt="5"/>
              <a:tabLst>
                <a:tab pos="93980" algn="l"/>
              </a:tabLst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8</a:t>
            </a:r>
            <a:r>
              <a:rPr sz="675" spc="-104" baseline="30864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958116" y="2897631"/>
            <a:ext cx="25400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2.728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489281" y="2897631"/>
            <a:ext cx="25400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2.733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012520" y="2897631"/>
            <a:ext cx="28638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-0.005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108894" y="3696715"/>
            <a:ext cx="29019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Se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r</a:t>
            </a:r>
            <a:r>
              <a:rPr sz="800" spc="-135" dirty="0">
                <a:solidFill>
                  <a:srgbClr val="231F20"/>
                </a:solidFill>
                <a:latin typeface="Lucida Sans"/>
                <a:cs typeface="Lucida Sans"/>
              </a:rPr>
              <a:t>um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958116" y="3064256"/>
            <a:ext cx="254000" cy="300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>
              <a:lnSpc>
                <a:spcPct val="100000"/>
              </a:lnSpc>
            </a:pP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2.572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2.869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489179" y="3064256"/>
            <a:ext cx="254000" cy="300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2.902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2.902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012317" y="3064256"/>
            <a:ext cx="286385" cy="300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-0.330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-0.033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763198" y="3064256"/>
            <a:ext cx="1001394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28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32</a:t>
            </a:r>
            <a:r>
              <a:rPr sz="675" spc="-112" baseline="30864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r>
              <a:rPr sz="675" spc="-112" baseline="30864" dirty="0">
                <a:solidFill>
                  <a:srgbClr val="231F20"/>
                </a:solidFill>
                <a:latin typeface="Lucida Sans"/>
                <a:cs typeface="Lucida Sans"/>
              </a:rPr>
              <a:t>b</a:t>
            </a:r>
            <a:endParaRPr sz="675" baseline="30864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72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8</a:t>
            </a:r>
            <a:r>
              <a:rPr sz="675" spc="-104" baseline="30864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905"/>
              </a:lnSpc>
              <a:spcBef>
                <a:spcPts val="350"/>
              </a:spcBef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28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32</a:t>
            </a:r>
            <a:r>
              <a:rPr sz="675" spc="-120" baseline="30864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C,</a:t>
            </a:r>
            <a:r>
              <a:rPr sz="675" spc="-120" baseline="30864" dirty="0">
                <a:solidFill>
                  <a:srgbClr val="231F20"/>
                </a:solidFill>
                <a:latin typeface="Lucida Sans"/>
                <a:cs typeface="Lucida Sans"/>
              </a:rPr>
              <a:t>b</a:t>
            </a:r>
            <a:endParaRPr sz="675" baseline="30864">
              <a:latin typeface="Lucida Sans"/>
              <a:cs typeface="Lucida Sans"/>
            </a:endParaRPr>
          </a:p>
          <a:p>
            <a:pPr marL="12700">
              <a:lnSpc>
                <a:spcPts val="905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48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8</a:t>
            </a:r>
            <a:r>
              <a:rPr sz="675" spc="-104" baseline="30864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959944" y="3505453"/>
            <a:ext cx="25019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2.4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7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8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489281" y="3505453"/>
            <a:ext cx="25400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2.902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012520" y="3505453"/>
            <a:ext cx="28638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-0.424</a:t>
            </a:r>
            <a:endParaRPr sz="800">
              <a:latin typeface="Lucida Sans"/>
              <a:cs typeface="Lucida Sans"/>
            </a:endParaRPr>
          </a:p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4492383" y="3652233"/>
          <a:ext cx="2891155" cy="946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1737"/>
                <a:gridCol w="506374"/>
                <a:gridCol w="527202"/>
                <a:gridCol w="505377"/>
              </a:tblGrid>
              <a:tr h="281686">
                <a:tc>
                  <a:txBody>
                    <a:bodyPr/>
                    <a:lstStyle/>
                    <a:p>
                      <a:pPr marL="283210" marR="118745">
                        <a:lnSpc>
                          <a:spcPts val="850"/>
                        </a:lnSpc>
                        <a:spcBef>
                          <a:spcPts val="27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60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days at </a:t>
                      </a: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-10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-30</a:t>
                      </a:r>
                      <a:r>
                        <a:rPr sz="675" spc="-13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C, 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thaw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at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 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</a:t>
                      </a:r>
                      <a:r>
                        <a:rPr sz="675" spc="-104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R="17145" algn="ctr">
                        <a:lnSpc>
                          <a:spcPct val="100000"/>
                        </a:lnSpc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2.743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2.903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R="90805" algn="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37261"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60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days at</a:t>
                      </a:r>
                      <a:r>
                        <a:rPr sz="800" spc="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≤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70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C,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37312">
                <a:tc>
                  <a:txBody>
                    <a:bodyPr/>
                    <a:lstStyle/>
                    <a:p>
                      <a:pPr marL="283210">
                        <a:lnSpc>
                          <a:spcPts val="83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thaw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at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 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</a:t>
                      </a:r>
                      <a:r>
                        <a:rPr sz="675" spc="-104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830"/>
                        </a:lnSpc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2.853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830"/>
                        </a:lnSpc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2.903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83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-0.050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37261"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freeze/thaw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cycles</a:t>
                      </a:r>
                      <a:r>
                        <a:rPr sz="675" spc="-7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,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04800">
                <a:tc>
                  <a:txBody>
                    <a:bodyPr/>
                    <a:lstStyle/>
                    <a:p>
                      <a:pPr marL="283210">
                        <a:lnSpc>
                          <a:spcPts val="83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 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hours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at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 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8</a:t>
                      </a:r>
                      <a:r>
                        <a:rPr sz="675" spc="-104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830"/>
                        </a:lnSpc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2.774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30"/>
                        </a:lnSpc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2.705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5410" algn="r">
                        <a:lnSpc>
                          <a:spcPts val="83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0.069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4760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7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&lt; 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–70</a:t>
                      </a:r>
                      <a:r>
                        <a:rPr sz="600" spc="-82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700" spc="-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 </a:t>
                      </a:r>
                      <a:r>
                        <a:rPr sz="7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/  </a:t>
                      </a:r>
                      <a:r>
                        <a:rPr sz="7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thaw </a:t>
                      </a:r>
                      <a:r>
                        <a:rPr sz="7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at </a:t>
                      </a:r>
                      <a:r>
                        <a:rPr sz="7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28  </a:t>
                      </a:r>
                      <a:r>
                        <a:rPr sz="7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7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32</a:t>
                      </a:r>
                      <a:r>
                        <a:rPr sz="600" spc="-120" baseline="34722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7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C.</a:t>
                      </a:r>
                      <a:endParaRPr sz="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9" name="object 59"/>
          <p:cNvSpPr txBox="1"/>
          <p:nvPr/>
        </p:nvSpPr>
        <p:spPr>
          <a:xfrm>
            <a:off x="3949700" y="4500371"/>
            <a:ext cx="3590925" cy="3471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0">
              <a:lnSpc>
                <a:spcPts val="795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 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freeze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at</a:t>
            </a:r>
            <a:endParaRPr sz="700">
              <a:latin typeface="Lucida Sans"/>
              <a:cs typeface="Lucida Sans"/>
            </a:endParaRPr>
          </a:p>
          <a:p>
            <a:pPr marL="120650">
              <a:lnSpc>
                <a:spcPts val="795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b     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28 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32</a:t>
            </a:r>
            <a:r>
              <a:rPr sz="600" spc="-104" baseline="34722" dirty="0">
                <a:solidFill>
                  <a:srgbClr val="231F20"/>
                </a:solidFill>
                <a:latin typeface="Lucida Sans"/>
                <a:cs typeface="Lucida Sans"/>
              </a:rPr>
              <a:t>o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C represents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upper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range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105" dirty="0">
                <a:solidFill>
                  <a:srgbClr val="231F20"/>
                </a:solidFill>
                <a:latin typeface="Lucida Sans"/>
                <a:cs typeface="Lucida Sans"/>
              </a:rPr>
              <a:t>room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temperature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exposure.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100" b="1" spc="10" dirty="0">
                <a:solidFill>
                  <a:srgbClr val="231F20"/>
                </a:solidFill>
                <a:latin typeface="Arial Narrow"/>
                <a:cs typeface="Arial Narrow"/>
              </a:rPr>
              <a:t>CLINICAL</a:t>
            </a:r>
            <a:r>
              <a:rPr sz="11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15" dirty="0">
                <a:solidFill>
                  <a:srgbClr val="231F20"/>
                </a:solidFill>
                <a:latin typeface="Arial Narrow"/>
                <a:cs typeface="Arial Narrow"/>
              </a:rPr>
              <a:t>STUDIES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100" b="1" spc="30" dirty="0">
                <a:solidFill>
                  <a:srgbClr val="231F20"/>
                </a:solidFill>
                <a:latin typeface="Arial Narrow"/>
                <a:cs typeface="Arial Narrow"/>
              </a:rPr>
              <a:t>Study</a:t>
            </a:r>
            <a:r>
              <a:rPr sz="1100" b="1" spc="-1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15" dirty="0">
                <a:solidFill>
                  <a:srgbClr val="231F20"/>
                </a:solidFill>
                <a:latin typeface="Arial Narrow"/>
                <a:cs typeface="Arial Narrow"/>
              </a:rPr>
              <a:t>Population</a:t>
            </a:r>
            <a:endParaRPr sz="1100">
              <a:latin typeface="Arial Narrow"/>
              <a:cs typeface="Arial Narrow"/>
            </a:endParaRPr>
          </a:p>
          <a:p>
            <a:pPr marL="12700" marR="24130">
              <a:lnSpc>
                <a:spcPts val="850"/>
              </a:lnSpc>
              <a:spcBef>
                <a:spcPts val="235"/>
              </a:spcBef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Retrospectively collected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enrolled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fourteen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different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multi-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center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trials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studied.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study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population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consisted of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356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evaluable  chronic 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(CHC)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infected subjects,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treated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pegylated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interferon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alfa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2a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2b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ribavirin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combination</a:t>
            </a:r>
            <a:r>
              <a:rPr sz="800" spc="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therapy.</a:t>
            </a:r>
            <a:endParaRPr sz="800">
              <a:latin typeface="Lucida Sans"/>
              <a:cs typeface="Lucida Sans"/>
            </a:endParaRPr>
          </a:p>
          <a:p>
            <a:pPr marL="12700" marR="228600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site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1,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160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naive,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1, 2, 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 enrolled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two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European,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Phase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IV,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safety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efficacy 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studies.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site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2,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200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naive,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enrolled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ten investigator-initiated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trials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two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hospitals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Asia.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Forty three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did  not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meet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inclusion/exclusion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criteria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leaving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157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evaluable </a:t>
            </a:r>
            <a:r>
              <a:rPr sz="800" spc="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subjects.</a:t>
            </a:r>
            <a:endParaRPr sz="800">
              <a:latin typeface="Lucida Sans"/>
              <a:cs typeface="Lucida Sans"/>
            </a:endParaRPr>
          </a:p>
          <a:p>
            <a:pPr marL="12700" marR="93345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site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3,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46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CHC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subjects,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1, 2, and 3,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treated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standard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Liver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Clinics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US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Medical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Centers,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enrolled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two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genetic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studies.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Seven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did not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meet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inclusion/exclusion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criteria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leaving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39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evaluable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subjects.</a:t>
            </a:r>
            <a:endParaRPr sz="800">
              <a:latin typeface="Lucida Sans"/>
              <a:cs typeface="Lucida Sans"/>
            </a:endParaRPr>
          </a:p>
          <a:p>
            <a:pPr marL="12700" marR="137795">
              <a:lnSpc>
                <a:spcPts val="850"/>
              </a:lnSpc>
              <a:spcBef>
                <a:spcPts val="140"/>
              </a:spcBef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Determination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viral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levels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Screening,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Baseline,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Week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4, and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Week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12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performed  using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Assay.</a:t>
            </a:r>
            <a:endParaRPr sz="800">
              <a:latin typeface="Lucida Sans"/>
              <a:cs typeface="Lucida Sans"/>
            </a:endParaRPr>
          </a:p>
          <a:p>
            <a:pPr marL="12700" marR="15875">
              <a:lnSpc>
                <a:spcPts val="850"/>
              </a:lnSpc>
              <a:spcBef>
                <a:spcPts val="140"/>
              </a:spcBef>
            </a:pP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predictive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analyses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established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study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population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based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availability of specimens at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clinically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relevant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time points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follows: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Week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4/RVR  Analysis was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performed 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subset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load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available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Week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4,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EOT,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EOF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time points,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Week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12/EVR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Analysis was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performed 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subset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load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available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Baseline,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Week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12,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EOT,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EOF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time points.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Baseline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demographics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overall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study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population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site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presented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Table</a:t>
            </a:r>
            <a:r>
              <a:rPr sz="800" spc="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14.</a:t>
            </a:r>
            <a:endParaRPr sz="800">
              <a:latin typeface="Lucida Sans"/>
              <a:cs typeface="Lucida Sans"/>
            </a:endParaRPr>
          </a:p>
          <a:p>
            <a:pPr marL="12700" marR="17145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There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genotypes 4, 5, 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1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studies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Assay.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Therefore,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non-1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genotype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label 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used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in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14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and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subsequent tables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refers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genotypes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2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and</a:t>
            </a:r>
            <a:r>
              <a:rPr sz="800" b="1" spc="12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45" dirty="0">
                <a:solidFill>
                  <a:srgbClr val="231F20"/>
                </a:solidFill>
                <a:latin typeface="Arial Narrow"/>
                <a:cs typeface="Arial Narrow"/>
              </a:rPr>
              <a:t>3.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60" name="object 60"/>
          <p:cNvSpPr txBox="1"/>
          <p:nvPr/>
        </p:nvSpPr>
        <p:spPr>
          <a:xfrm rot="18900000">
            <a:off x="-14607" y="4840693"/>
            <a:ext cx="7817879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3100" spc="-5" dirty="0">
                <a:latin typeface="Arial"/>
                <a:cs typeface="Arial"/>
              </a:rPr>
              <a:t>For Information Only - Not a </a:t>
            </a:r>
            <a:r>
              <a:rPr sz="3100" spc="-10" dirty="0">
                <a:latin typeface="Arial"/>
                <a:cs typeface="Arial"/>
              </a:rPr>
              <a:t>Controlled</a:t>
            </a:r>
            <a:r>
              <a:rPr sz="3100" spc="5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Copy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905"/>
              </a:lnSpc>
            </a:pPr>
            <a:fld id="{81D60167-4931-47E6-BA6A-407CBD079E47}" type="slidenum">
              <a:rPr spc="-105" dirty="0"/>
              <a:pPr marL="25400">
                <a:lnSpc>
                  <a:spcPts val="905"/>
                </a:lnSpc>
              </a:pPr>
              <a:t>14</a:t>
            </a:fld>
            <a:endParaRPr spc="-105" dirty="0"/>
          </a:p>
        </p:txBody>
      </p:sp>
      <p:sp>
        <p:nvSpPr>
          <p:cNvPr id="2" name="object 2"/>
          <p:cNvSpPr txBox="1"/>
          <p:nvPr/>
        </p:nvSpPr>
        <p:spPr>
          <a:xfrm>
            <a:off x="1526032" y="207238"/>
            <a:ext cx="986790" cy="22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04800">
              <a:lnSpc>
                <a:spcPts val="85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14 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Subject</a:t>
            </a:r>
            <a:r>
              <a:rPr sz="800" b="1" spc="-4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Demographics</a:t>
            </a:r>
            <a:endParaRPr sz="800">
              <a:latin typeface="Arial Narrow"/>
              <a:cs typeface="Arial Narrow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4914" y="470662"/>
          <a:ext cx="3592195" cy="3958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9605"/>
                <a:gridCol w="927583"/>
                <a:gridCol w="782408"/>
                <a:gridCol w="1022819"/>
              </a:tblGrid>
              <a:tr h="274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Characteristics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Category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marR="121285" indent="35560">
                        <a:lnSpc>
                          <a:spcPts val="850"/>
                        </a:lnSpc>
                        <a:spcBef>
                          <a:spcPts val="204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Number of 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Subjects</a:t>
                      </a:r>
                      <a:r>
                        <a:rPr sz="800" b="1" spc="-6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(n)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Percentage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800" b="1" spc="-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Total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74574">
                <a:tc>
                  <a:txBody>
                    <a:bodyPr/>
                    <a:lstStyle/>
                    <a:p>
                      <a:pPr marL="47625" marR="110489">
                        <a:lnSpc>
                          <a:spcPts val="850"/>
                        </a:lnSpc>
                        <a:spcBef>
                          <a:spcPts val="204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Total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Number</a:t>
                      </a:r>
                      <a:r>
                        <a:rPr sz="800" b="1" spc="-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of 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Subjects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353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356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Age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&lt;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40</a:t>
                      </a:r>
                      <a:r>
                        <a:rPr sz="800" b="1" spc="-9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years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893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14.6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≥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40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years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353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85.4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Gender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Female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88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48.3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Male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797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51.7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Race/Ethnicity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Asian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083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r>
                        <a:rPr sz="67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45.8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Black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433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Caucasian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797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50.6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Hispanic 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/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Latino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433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Not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available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433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762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Genotype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1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67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64.9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2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893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27.0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3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432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</a:t>
                      </a:r>
                      <a:r>
                        <a:rPr sz="67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18312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7625" marR="55880">
                        <a:lnSpc>
                          <a:spcPts val="850"/>
                        </a:lnSpc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Baseline HCV 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RNA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Genotype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675" spc="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00" b="1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≤  </a:t>
                      </a: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8.0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x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10</a:t>
                      </a:r>
                      <a:r>
                        <a:rPr sz="67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r>
                        <a:rPr sz="675" spc="-9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IU/mL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9880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59.7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&gt; </a:t>
                      </a: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8.0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x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10</a:t>
                      </a:r>
                      <a:r>
                        <a:rPr sz="67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r>
                        <a:rPr sz="675" spc="-44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IU/mL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893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39.0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Missing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433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516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7625" marR="162560">
                        <a:lnSpc>
                          <a:spcPts val="850"/>
                        </a:lnSpc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Baseline HCV 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RNA</a:t>
                      </a:r>
                      <a:r>
                        <a:rPr sz="800" b="1" spc="-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Genotype 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Non-1</a:t>
                      </a:r>
                      <a:r>
                        <a:rPr sz="675" spc="-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≤  </a:t>
                      </a: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8.0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x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10</a:t>
                      </a:r>
                      <a:r>
                        <a:rPr sz="67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r>
                        <a:rPr sz="675" spc="-9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IU/mL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734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83.2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&gt; </a:t>
                      </a: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8.0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x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10</a:t>
                      </a:r>
                      <a:r>
                        <a:rPr sz="67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r>
                        <a:rPr sz="675" spc="-44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IU/mL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893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16.0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Missing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433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rowSpan="2">
                  <a:txBody>
                    <a:bodyPr/>
                    <a:lstStyle/>
                    <a:p>
                      <a:pPr marL="47625" marR="104775">
                        <a:lnSpc>
                          <a:spcPts val="850"/>
                        </a:lnSpc>
                        <a:spcBef>
                          <a:spcPts val="434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Baseline</a:t>
                      </a:r>
                      <a:r>
                        <a:rPr sz="800" b="1" spc="-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Biopsy 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Result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Cirrhotic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893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Non-Cirrhotic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353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326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91.6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15900" y="4444491"/>
            <a:ext cx="3584575" cy="5149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865">
              <a:lnSpc>
                <a:spcPts val="795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8.0 </a:t>
            </a:r>
            <a:r>
              <a:rPr sz="700" spc="-130" dirty="0">
                <a:solidFill>
                  <a:srgbClr val="231F20"/>
                </a:solidFill>
                <a:latin typeface="Lucida Sans"/>
                <a:cs typeface="Lucida Sans"/>
              </a:rPr>
              <a:t>x  </a:t>
            </a:r>
            <a:r>
              <a:rPr sz="700" spc="-100" dirty="0">
                <a:solidFill>
                  <a:srgbClr val="231F20"/>
                </a:solidFill>
                <a:latin typeface="Lucida Sans"/>
                <a:cs typeface="Lucida Sans"/>
              </a:rPr>
              <a:t>10</a:t>
            </a:r>
            <a:r>
              <a:rPr sz="600" spc="-150" baseline="34722" dirty="0">
                <a:solidFill>
                  <a:srgbClr val="231F20"/>
                </a:solidFill>
                <a:latin typeface="Lucida Sans"/>
                <a:cs typeface="Lucida Sans"/>
              </a:rPr>
              <a:t>5       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IU/mL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=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5.90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IU/mL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based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upon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Test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7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Record.</a:t>
            </a:r>
            <a:endParaRPr sz="700">
              <a:latin typeface="Lucida Sans"/>
              <a:cs typeface="Lucida Sans"/>
            </a:endParaRPr>
          </a:p>
          <a:p>
            <a:pPr marL="115570" marR="402590" indent="-53340">
              <a:lnSpc>
                <a:spcPts val="750"/>
              </a:lnSpc>
              <a:spcBef>
                <a:spcPts val="55"/>
              </a:spcBef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b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subject’s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race/ethnicity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Asian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Caucasian </a:t>
            </a:r>
            <a:r>
              <a:rPr sz="700" spc="-100" dirty="0">
                <a:solidFill>
                  <a:srgbClr val="231F20"/>
                </a:solidFill>
                <a:latin typeface="Lucida Sans"/>
                <a:cs typeface="Lucida Sans"/>
              </a:rPr>
              <a:t>mixed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categorized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as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Asian.</a:t>
            </a:r>
            <a:endParaRPr sz="700">
              <a:latin typeface="Lucida Sans"/>
              <a:cs typeface="Lucida Sans"/>
            </a:endParaRPr>
          </a:p>
          <a:p>
            <a:pPr marL="62865" marR="396240">
              <a:lnSpc>
                <a:spcPts val="750"/>
              </a:lnSpc>
            </a:pPr>
            <a:r>
              <a:rPr sz="600" spc="-15" baseline="34722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subject’s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Site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100" dirty="0">
                <a:solidFill>
                  <a:srgbClr val="231F20"/>
                </a:solidFill>
                <a:latin typeface="Lucida Sans"/>
                <a:cs typeface="Lucida Sans"/>
              </a:rPr>
              <a:t>1b/2b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treated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700" spc="-125" dirty="0">
                <a:solidFill>
                  <a:srgbClr val="231F20"/>
                </a:solidFill>
                <a:latin typeface="Lucida Sans"/>
                <a:cs typeface="Lucida Sans"/>
              </a:rPr>
              <a:t>1.  </a:t>
            </a: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One subject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Site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co-infected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genotypes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1a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3a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treated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non-1</a:t>
            </a:r>
            <a:r>
              <a:rPr sz="700" spc="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genotype.</a:t>
            </a:r>
            <a:endParaRPr sz="700">
              <a:latin typeface="Lucida Sans"/>
              <a:cs typeface="Lucida Sans"/>
            </a:endParaRPr>
          </a:p>
          <a:p>
            <a:pPr marL="115570" marR="447040" indent="-53340">
              <a:lnSpc>
                <a:spcPts val="750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Non-1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table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subsequent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tables refers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genotypes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3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does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include genotypes 4, 5, and  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6.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Clinical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Study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Results </a:t>
            </a: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and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Statistical</a:t>
            </a:r>
            <a:r>
              <a:rPr sz="900" b="1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0" dirty="0">
                <a:solidFill>
                  <a:srgbClr val="231F20"/>
                </a:solidFill>
                <a:latin typeface="Arial Narrow"/>
                <a:cs typeface="Arial Narrow"/>
              </a:rPr>
              <a:t>Analysis</a:t>
            </a:r>
            <a:endParaRPr sz="900">
              <a:latin typeface="Arial Narrow"/>
              <a:cs typeface="Arial Narrow"/>
            </a:endParaRPr>
          </a:p>
          <a:p>
            <a:pPr marL="12700" marR="10160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quantitation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on-treatment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assessment 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antiviral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therapy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has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become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increasingly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important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tool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individualizing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optimizing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patient outcomes.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critical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on-treatment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time points 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evaluating therapy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customization or discontinuation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Weeks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12.</a:t>
            </a:r>
            <a:endParaRPr sz="800">
              <a:latin typeface="Lucida Sans"/>
              <a:cs typeface="Lucida Sans"/>
            </a:endParaRPr>
          </a:p>
          <a:p>
            <a:pPr marL="12700" marR="56515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primary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objective 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study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evaluate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utility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management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patients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infected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chronic  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(CHC)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estimating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Predictive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Value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(NPV)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Positive  Predictive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Value 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(PPV)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achieving sustained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virologic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response 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(SVR)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established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clinically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relevant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time points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antiviral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(Week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4/RVR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Week </a:t>
            </a:r>
            <a:r>
              <a:rPr sz="800" spc="-145" dirty="0">
                <a:solidFill>
                  <a:srgbClr val="231F20"/>
                </a:solidFill>
                <a:latin typeface="Lucida Sans"/>
                <a:cs typeface="Lucida Sans"/>
              </a:rPr>
              <a:t>12/ 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EVR).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Definitions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Prediction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Rules,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NPV,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PPV,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Odds  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Ratios:</a:t>
            </a:r>
            <a:endParaRPr sz="800">
              <a:latin typeface="Lucida Sans"/>
              <a:cs typeface="Lucida Sans"/>
            </a:endParaRPr>
          </a:p>
          <a:p>
            <a:pPr marL="266700" marR="128270" indent="-127000">
              <a:lnSpc>
                <a:spcPts val="850"/>
              </a:lnSpc>
              <a:spcBef>
                <a:spcPts val="15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Rapid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Virologic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Response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(RVR)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Analysis =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&lt;LOD (12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1.08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IU/mL)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Week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antiviral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therapy.</a:t>
            </a:r>
            <a:endParaRPr sz="800">
              <a:latin typeface="Lucida Sans"/>
              <a:cs typeface="Lucida Sans"/>
            </a:endParaRPr>
          </a:p>
          <a:p>
            <a:pPr marL="266700" marR="508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Early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Virologic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Response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(EVR)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=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achievement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2-log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drop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greater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Week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12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antiviral  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therapy.</a:t>
            </a:r>
            <a:endParaRPr sz="800">
              <a:latin typeface="Lucida Sans"/>
              <a:cs typeface="Lucida Sans"/>
            </a:endParaRPr>
          </a:p>
          <a:p>
            <a:pPr marL="266700" marR="31496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Sustained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Virologic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Response 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(SVR)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=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weeks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  cessation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8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treatment.</a:t>
            </a:r>
            <a:endParaRPr sz="800">
              <a:latin typeface="Lucida Sans"/>
              <a:cs typeface="Lucida Sans"/>
            </a:endParaRPr>
          </a:p>
          <a:p>
            <a:pPr marL="393700" marR="123189" indent="-127000">
              <a:lnSpc>
                <a:spcPts val="850"/>
              </a:lnSpc>
            </a:pPr>
            <a:r>
              <a:rPr sz="700" b="1" spc="40" dirty="0">
                <a:solidFill>
                  <a:srgbClr val="231F20"/>
                </a:solidFill>
                <a:latin typeface="Arial"/>
                <a:cs typeface="Arial"/>
              </a:rPr>
              <a:t>ǟ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Undetermined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status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= Shortened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duration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missing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EOT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/ 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EOF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time points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recommended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 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duration.</a:t>
            </a:r>
            <a:endParaRPr sz="800">
              <a:latin typeface="Lucida Sans"/>
              <a:cs typeface="Lucida Sans"/>
            </a:endParaRPr>
          </a:p>
          <a:p>
            <a:pPr marL="266700" marR="13335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Positive Predictive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Value 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(PPV)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=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given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on-treatment  virologic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response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Week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12.</a:t>
            </a:r>
            <a:endParaRPr sz="800">
              <a:latin typeface="Lucida Sans"/>
              <a:cs typeface="Lucida Sans"/>
            </a:endParaRPr>
          </a:p>
          <a:p>
            <a:pPr marL="266700" marR="6731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Predictive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Value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(NPV)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=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achieving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given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on-treatment virologic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response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Week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12.</a:t>
            </a:r>
            <a:endParaRPr sz="800">
              <a:latin typeface="Lucida Sans"/>
              <a:cs typeface="Lucida Sans"/>
            </a:endParaRPr>
          </a:p>
          <a:p>
            <a:pPr marL="12700" marR="6350" algn="just">
              <a:lnSpc>
                <a:spcPts val="85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Odds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Ratio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(OR)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describes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measure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association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between virologic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response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SVR.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Factors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such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baseline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viral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load,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cirrhosis,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age,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gender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cited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literature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predictors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SVR.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relationship between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studied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adjusting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baseline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covariates.</a:t>
            </a:r>
            <a:endParaRPr sz="800">
              <a:latin typeface="Lucida Sans"/>
              <a:cs typeface="Lucida Sans"/>
            </a:endParaRPr>
          </a:p>
          <a:p>
            <a:pPr marL="12700" marR="114300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Data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study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sites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analyzed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both 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PPV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NPV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pooled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data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further stratified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Within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Subject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Variability </a:t>
            </a:r>
            <a:r>
              <a:rPr sz="900" b="1" spc="5" dirty="0">
                <a:solidFill>
                  <a:srgbClr val="231F20"/>
                </a:solidFill>
                <a:latin typeface="Arial Narrow"/>
                <a:cs typeface="Arial Narrow"/>
              </a:rPr>
              <a:t>in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Absence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of</a:t>
            </a:r>
            <a:r>
              <a:rPr sz="900" b="1" spc="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Treatment</a:t>
            </a:r>
            <a:endParaRPr sz="900">
              <a:latin typeface="Arial Narrow"/>
              <a:cs typeface="Arial Narrow"/>
            </a:endParaRPr>
          </a:p>
          <a:p>
            <a:pPr marL="12700" marR="75565">
              <a:lnSpc>
                <a:spcPts val="850"/>
              </a:lnSpc>
              <a:spcBef>
                <a:spcPts val="13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objective 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analysis is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estimate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relative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contributions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biological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variability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variability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within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subject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variability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absence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treatment.</a:t>
            </a:r>
            <a:endParaRPr sz="800">
              <a:latin typeface="Lucida Sans"/>
              <a:cs typeface="Lucida Sans"/>
            </a:endParaRPr>
          </a:p>
          <a:p>
            <a:pPr marL="12700" marR="45720">
              <a:lnSpc>
                <a:spcPts val="850"/>
              </a:lnSpc>
              <a:spcBef>
                <a:spcPts val="140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One-hundred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fifty subjects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both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screening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baseline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These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used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estimate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within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subject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variability, which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includes biological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variability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well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variability.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variability,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biological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variability, and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within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subject variability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these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estimated and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shown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Table  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15.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10047" y="192023"/>
            <a:ext cx="1086485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55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</a:t>
            </a:r>
            <a:r>
              <a:rPr sz="800" b="1" spc="-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15</a:t>
            </a:r>
            <a:endParaRPr sz="800">
              <a:latin typeface="Arial Narrow"/>
              <a:cs typeface="Arial Narrow"/>
            </a:endParaRPr>
          </a:p>
          <a:p>
            <a:pPr algn="ctr">
              <a:lnSpc>
                <a:spcPts val="955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Within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Subject</a:t>
            </a:r>
            <a:r>
              <a:rPr sz="800" b="1" spc="-1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Variability</a:t>
            </a:r>
            <a:endParaRPr sz="800">
              <a:latin typeface="Arial Narrow"/>
              <a:cs typeface="Arial Narrow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962400" y="517379"/>
          <a:ext cx="3581400" cy="586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507"/>
                <a:gridCol w="447852"/>
                <a:gridCol w="826471"/>
                <a:gridCol w="784720"/>
                <a:gridCol w="894848"/>
              </a:tblGrid>
              <a:tr h="240556">
                <a:tc>
                  <a:txBody>
                    <a:bodyPr/>
                    <a:lstStyle/>
                    <a:p>
                      <a:pPr marR="7366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Genotype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 indent="56515">
                        <a:lnSpc>
                          <a:spcPts val="750"/>
                        </a:lnSpc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Total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Assay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  <a:p>
                      <a:pPr marL="154940">
                        <a:lnSpc>
                          <a:spcPts val="905"/>
                        </a:lnSpc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Variability</a:t>
                      </a:r>
                      <a:r>
                        <a:rPr sz="800" b="1" spc="-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</a:t>
                      </a:r>
                      <a:r>
                        <a:rPr sz="675" spc="2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655" algn="ctr">
                        <a:lnSpc>
                          <a:spcPts val="750"/>
                        </a:lnSpc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Biological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  <a:p>
                      <a:pPr marR="33655" algn="ctr">
                        <a:lnSpc>
                          <a:spcPts val="905"/>
                        </a:lnSpc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Variability</a:t>
                      </a:r>
                      <a:r>
                        <a:rPr sz="800" b="1" spc="-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</a:t>
                      </a:r>
                      <a:r>
                        <a:rPr sz="675" spc="2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indent="-8890">
                        <a:lnSpc>
                          <a:spcPts val="750"/>
                        </a:lnSpc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Within</a:t>
                      </a:r>
                      <a:r>
                        <a:rPr sz="800" b="1" spc="-5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Subject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  <a:p>
                      <a:pPr marL="121920">
                        <a:lnSpc>
                          <a:spcPts val="905"/>
                        </a:lnSpc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Variability</a:t>
                      </a:r>
                      <a:r>
                        <a:rPr sz="800" b="1" spc="-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</a:t>
                      </a:r>
                      <a:r>
                        <a:rPr sz="675" spc="2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8115">
                <a:tc>
                  <a:txBody>
                    <a:bodyPr/>
                    <a:lstStyle/>
                    <a:p>
                      <a:pPr marR="7366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142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749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65132">
                <a:tc>
                  <a:txBody>
                    <a:bodyPr/>
                    <a:lstStyle/>
                    <a:p>
                      <a:pPr marR="7366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Non-1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495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949700" y="1122171"/>
            <a:ext cx="3521075" cy="172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0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 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Standard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deviations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IU/mL.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1070"/>
              </a:lnSpc>
            </a:pP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Predictive</a:t>
            </a:r>
            <a:r>
              <a:rPr sz="900" b="1" spc="-3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0" dirty="0">
                <a:solidFill>
                  <a:srgbClr val="231F20"/>
                </a:solidFill>
                <a:latin typeface="Arial Narrow"/>
                <a:cs typeface="Arial Narrow"/>
              </a:rPr>
              <a:t>Analysis</a:t>
            </a:r>
            <a:endParaRPr sz="900">
              <a:latin typeface="Arial Narrow"/>
              <a:cs typeface="Arial Narrow"/>
            </a:endParaRPr>
          </a:p>
          <a:p>
            <a:pPr marL="12700" marR="71755">
              <a:lnSpc>
                <a:spcPct val="96000"/>
              </a:lnSpc>
              <a:spcBef>
                <a:spcPts val="50"/>
              </a:spcBef>
            </a:pPr>
            <a:r>
              <a:rPr sz="800" b="1" u="sng" spc="15" dirty="0">
                <a:solidFill>
                  <a:srgbClr val="231F20"/>
                </a:solidFill>
                <a:latin typeface="Arial Narrow"/>
                <a:cs typeface="Arial Narrow"/>
              </a:rPr>
              <a:t>Association </a:t>
            </a:r>
            <a:r>
              <a:rPr sz="800" b="1" u="sng" spc="20" dirty="0">
                <a:solidFill>
                  <a:srgbClr val="231F20"/>
                </a:solidFill>
                <a:latin typeface="Arial Narrow"/>
                <a:cs typeface="Arial Narrow"/>
              </a:rPr>
              <a:t>Between </a:t>
            </a:r>
            <a:r>
              <a:rPr sz="800" b="1" u="sng" spc="15" dirty="0">
                <a:solidFill>
                  <a:srgbClr val="231F20"/>
                </a:solidFill>
                <a:latin typeface="Arial Narrow"/>
                <a:cs typeface="Arial Narrow"/>
              </a:rPr>
              <a:t>Baseline Covariates </a:t>
            </a:r>
            <a:r>
              <a:rPr sz="800" b="1" u="sng" spc="25" dirty="0">
                <a:solidFill>
                  <a:srgbClr val="231F20"/>
                </a:solidFill>
                <a:latin typeface="Arial Narrow"/>
                <a:cs typeface="Arial Narrow"/>
              </a:rPr>
              <a:t>and </a:t>
            </a:r>
            <a:r>
              <a:rPr sz="800" b="1" u="sng" spc="15" dirty="0">
                <a:solidFill>
                  <a:srgbClr val="231F20"/>
                </a:solidFill>
                <a:latin typeface="Arial Narrow"/>
                <a:cs typeface="Arial Narrow"/>
              </a:rPr>
              <a:t>Sustained </a:t>
            </a:r>
            <a:r>
              <a:rPr sz="800" b="1" u="sng" spc="10" dirty="0">
                <a:solidFill>
                  <a:srgbClr val="231F20"/>
                </a:solidFill>
                <a:latin typeface="Arial Narrow"/>
                <a:cs typeface="Arial Narrow"/>
              </a:rPr>
              <a:t>Virologic </a:t>
            </a:r>
            <a:r>
              <a:rPr sz="800" b="1" u="sng" spc="20" dirty="0">
                <a:solidFill>
                  <a:srgbClr val="231F20"/>
                </a:solidFill>
                <a:latin typeface="Arial Narrow"/>
                <a:cs typeface="Arial Narrow"/>
              </a:rPr>
              <a:t>Response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Odds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ratios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(OR)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95%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confidence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intervals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(95%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CI)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calculated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established host-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viral- baseline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covariates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predictive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 </a:t>
            </a:r>
            <a:r>
              <a:rPr sz="800" spc="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peginterferon/</a:t>
            </a:r>
            <a:endParaRPr sz="800">
              <a:latin typeface="Lucida Sans"/>
              <a:cs typeface="Lucida Sans"/>
            </a:endParaRPr>
          </a:p>
          <a:p>
            <a:pPr marL="12700" marR="91440">
              <a:lnSpc>
                <a:spcPts val="850"/>
              </a:lnSpc>
              <a:spcBef>
                <a:spcPts val="10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ribavirin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combination therapy.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statistical significance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associations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Age,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Gender,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Genotype,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Baseline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level,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Baseline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Liver Biopsy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summarized 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Table</a:t>
            </a:r>
            <a:r>
              <a:rPr sz="800" spc="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16.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data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used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analysis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comprises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356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have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baseline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characteristics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outcome.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sites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combined,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(Non-1)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baseline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biopsy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(Non-Cirrhotic)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significant influence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achieving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SVR.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(Non-1)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odds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ratio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equals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2.93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(95%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CI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1.56,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5.81)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baseline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biopsy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odds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ratio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equals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2.48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(95%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CI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1.03, 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5.74).</a:t>
            </a:r>
            <a:endParaRPr sz="800">
              <a:latin typeface="Lucida Sans"/>
              <a:cs typeface="Lucida Sans"/>
            </a:endParaRPr>
          </a:p>
          <a:p>
            <a:pPr marL="85725" algn="ctr">
              <a:lnSpc>
                <a:spcPts val="905"/>
              </a:lnSpc>
              <a:spcBef>
                <a:spcPts val="20"/>
              </a:spcBef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</a:t>
            </a:r>
            <a:r>
              <a:rPr sz="800" b="1" spc="-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16</a:t>
            </a:r>
            <a:endParaRPr sz="800">
              <a:latin typeface="Arial Narrow"/>
              <a:cs typeface="Arial Narrow"/>
            </a:endParaRPr>
          </a:p>
          <a:p>
            <a:pPr marL="85725" algn="ctr">
              <a:lnSpc>
                <a:spcPts val="905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Predictors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Sustained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Virologic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Response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at</a:t>
            </a:r>
            <a:r>
              <a:rPr sz="800" b="1" spc="10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Baseline</a:t>
            </a:r>
            <a:endParaRPr sz="800">
              <a:latin typeface="Arial Narrow"/>
              <a:cs typeface="Arial Narrow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962400" y="2886455"/>
          <a:ext cx="3583940" cy="2329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413"/>
                <a:gridCol w="809117"/>
                <a:gridCol w="300672"/>
                <a:gridCol w="469417"/>
                <a:gridCol w="1149426"/>
              </a:tblGrid>
              <a:tr h="274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Characteristics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Category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marR="30480" indent="32384">
                        <a:lnSpc>
                          <a:spcPts val="850"/>
                        </a:lnSpc>
                        <a:spcBef>
                          <a:spcPts val="204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Percent 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with</a:t>
                      </a:r>
                      <a:r>
                        <a:rPr sz="800" b="1" spc="-6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SVR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marR="24765" indent="107950">
                        <a:lnSpc>
                          <a:spcPts val="850"/>
                        </a:lnSpc>
                        <a:spcBef>
                          <a:spcPts val="204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Odds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Ratio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(95% CI) 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Using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Univariate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Analysis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Age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&lt;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40</a:t>
                      </a:r>
                      <a:r>
                        <a:rPr sz="800" spc="-4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years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86.54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2.07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(0.87,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5.66)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≥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40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years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75.66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Gender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Male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184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77.72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1.06 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(0.62,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1.79)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Female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172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76.74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Genotype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231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71.43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3939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2.93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(1.56,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5.81)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Non-1</a:t>
                      </a:r>
                      <a:r>
                        <a:rPr sz="675" spc="-14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88.00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rowSpan="2">
                  <a:txBody>
                    <a:bodyPr/>
                    <a:lstStyle/>
                    <a:p>
                      <a:pPr marL="41910" marR="19050">
                        <a:lnSpc>
                          <a:spcPts val="850"/>
                        </a:lnSpc>
                        <a:spcBef>
                          <a:spcPts val="434"/>
                        </a:spcBef>
                      </a:pPr>
                      <a:r>
                        <a:rPr sz="800" spc="-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Baseline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HCV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RNA 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for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Genotype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675" spc="-89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≤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8.0 </a:t>
                      </a:r>
                      <a:r>
                        <a:rPr sz="800" spc="-1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x  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</a:t>
                      </a:r>
                      <a:r>
                        <a:rPr sz="675" spc="-16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       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IU/mL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138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76.09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1.84 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(0.99,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3.43)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&gt;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8.0 </a:t>
                      </a:r>
                      <a:r>
                        <a:rPr sz="800" spc="-1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x  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</a:t>
                      </a:r>
                      <a:r>
                        <a:rPr sz="675" spc="-16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        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IU/mL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63.33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6976">
                <a:tc rowSpan="2">
                  <a:txBody>
                    <a:bodyPr/>
                    <a:lstStyle/>
                    <a:p>
                      <a:pPr marL="42545" marR="52705">
                        <a:lnSpc>
                          <a:spcPts val="850"/>
                        </a:lnSpc>
                        <a:spcBef>
                          <a:spcPts val="204"/>
                        </a:spcBef>
                      </a:pPr>
                      <a:r>
                        <a:rPr sz="800" spc="-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Baseline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HCV 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RNA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for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Genotype 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Non-1</a:t>
                      </a:r>
                      <a:r>
                        <a:rPr sz="675" spc="-13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≤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8.0 </a:t>
                      </a:r>
                      <a:r>
                        <a:rPr sz="800" spc="-1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x  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</a:t>
                      </a:r>
                      <a:r>
                        <a:rPr sz="675" spc="-16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       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IU/mL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800" spc="-1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89.42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2.11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(0.43,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8.29)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554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&gt;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8.0 </a:t>
                      </a:r>
                      <a:r>
                        <a:rPr sz="800" spc="-1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x  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</a:t>
                      </a:r>
                      <a:r>
                        <a:rPr sz="675" spc="-16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        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IU/mL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rowSpan="2">
                  <a:txBody>
                    <a:bodyPr/>
                    <a:lstStyle/>
                    <a:p>
                      <a:pPr marL="42545" marR="141605">
                        <a:lnSpc>
                          <a:spcPts val="850"/>
                        </a:lnSpc>
                        <a:spcBef>
                          <a:spcPts val="434"/>
                        </a:spcBef>
                      </a:pPr>
                      <a:r>
                        <a:rPr sz="800" spc="-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Baseline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Biopsy  Result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Cirrhotic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362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2.48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(1.03,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5.74)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66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Non-Cirrhotic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326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78.83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949700" y="5253482"/>
            <a:ext cx="2911475" cy="392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750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352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356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have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both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baseline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RNA and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treatment outcome.  </a:t>
            </a: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b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significance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(Non-1)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baseline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biopsy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result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(Non-Cirrhotic)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predicting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demonstrated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lower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95%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CI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limit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odds ratio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exceeding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0" dirty="0">
                <a:solidFill>
                  <a:srgbClr val="231F20"/>
                </a:solidFill>
                <a:latin typeface="Lucida Sans"/>
                <a:cs typeface="Lucida Sans"/>
              </a:rPr>
              <a:t>1.0.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9700" y="5717032"/>
            <a:ext cx="3605529" cy="2059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u="sng" spc="10" dirty="0">
                <a:solidFill>
                  <a:srgbClr val="231F20"/>
                </a:solidFill>
                <a:latin typeface="Arial Narrow"/>
                <a:cs typeface="Arial Narrow"/>
              </a:rPr>
              <a:t>Predictive </a:t>
            </a:r>
            <a:r>
              <a:rPr sz="800" b="1" u="sng" spc="5" dirty="0">
                <a:solidFill>
                  <a:srgbClr val="231F20"/>
                </a:solidFill>
                <a:latin typeface="Arial Narrow"/>
                <a:cs typeface="Arial Narrow"/>
              </a:rPr>
              <a:t>Values </a:t>
            </a:r>
            <a:r>
              <a:rPr sz="800" b="1" u="sng" spc="25" dirty="0">
                <a:solidFill>
                  <a:srgbClr val="231F20"/>
                </a:solidFill>
                <a:latin typeface="Arial Narrow"/>
                <a:cs typeface="Arial Narrow"/>
              </a:rPr>
              <a:t>at </a:t>
            </a:r>
            <a:r>
              <a:rPr sz="800" b="1" u="sng" spc="20" dirty="0">
                <a:solidFill>
                  <a:srgbClr val="231F20"/>
                </a:solidFill>
                <a:latin typeface="Arial Narrow"/>
                <a:cs typeface="Arial Narrow"/>
              </a:rPr>
              <a:t>Week </a:t>
            </a:r>
            <a:r>
              <a:rPr sz="800" b="1" u="sng" spc="30" dirty="0">
                <a:solidFill>
                  <a:srgbClr val="231F20"/>
                </a:solidFill>
                <a:latin typeface="Arial Narrow"/>
                <a:cs typeface="Arial Narrow"/>
              </a:rPr>
              <a:t>4 </a:t>
            </a:r>
            <a:r>
              <a:rPr sz="800" b="1" u="sng" spc="2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b="1" u="sng" spc="5" dirty="0">
                <a:solidFill>
                  <a:srgbClr val="231F20"/>
                </a:solidFill>
                <a:latin typeface="Arial Narrow"/>
                <a:cs typeface="Arial Narrow"/>
              </a:rPr>
              <a:t>Antiviral </a:t>
            </a:r>
            <a:r>
              <a:rPr sz="800" b="1" u="sng" spc="15" dirty="0">
                <a:solidFill>
                  <a:srgbClr val="231F20"/>
                </a:solidFill>
                <a:latin typeface="Arial Narrow"/>
                <a:cs typeface="Arial Narrow"/>
              </a:rPr>
              <a:t>Therapy </a:t>
            </a:r>
            <a:r>
              <a:rPr sz="800" b="1" u="sng" spc="20" dirty="0">
                <a:solidFill>
                  <a:srgbClr val="231F20"/>
                </a:solidFill>
                <a:latin typeface="Arial Narrow"/>
                <a:cs typeface="Arial Narrow"/>
              </a:rPr>
              <a:t>(RVR</a:t>
            </a:r>
            <a:r>
              <a:rPr sz="800" b="1" u="sng" spc="1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u="sng" spc="15" dirty="0">
                <a:solidFill>
                  <a:srgbClr val="231F20"/>
                </a:solidFill>
                <a:latin typeface="Arial Narrow"/>
                <a:cs typeface="Arial Narrow"/>
              </a:rPr>
              <a:t>Analysis)</a:t>
            </a:r>
            <a:endParaRPr sz="800">
              <a:latin typeface="Arial Narrow"/>
              <a:cs typeface="Arial Narrow"/>
            </a:endParaRPr>
          </a:p>
          <a:p>
            <a:pPr marL="12700" marR="5080">
              <a:lnSpc>
                <a:spcPts val="850"/>
              </a:lnSpc>
              <a:spcBef>
                <a:spcPts val="15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following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analysis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performed using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&lt;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12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prediction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rule.</a:t>
            </a:r>
            <a:endParaRPr sz="800">
              <a:latin typeface="Lucida Sans"/>
              <a:cs typeface="Lucida Sans"/>
            </a:endParaRPr>
          </a:p>
          <a:p>
            <a:pPr marL="12700" marR="74295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PPV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NPV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associated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sided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95%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CI,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(as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determined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record)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calculated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outcomes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CHC subjects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summarized 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Table </a:t>
            </a:r>
            <a:r>
              <a:rPr sz="800" spc="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60" dirty="0">
                <a:solidFill>
                  <a:srgbClr val="231F20"/>
                </a:solidFill>
                <a:latin typeface="Lucida Sans"/>
                <a:cs typeface="Lucida Sans"/>
              </a:rPr>
              <a:t>17.</a:t>
            </a:r>
            <a:endParaRPr sz="800">
              <a:latin typeface="Lucida Sans"/>
              <a:cs typeface="Lucida Sans"/>
            </a:endParaRPr>
          </a:p>
          <a:p>
            <a:pPr marL="12700" marR="61594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sites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combined,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demonstrate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PPV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subjects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weeks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independent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CHC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100.0%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(64/64)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(odds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ratio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&gt;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36.6)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non-1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93.3%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(84/90)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(odds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ratio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6.5,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95%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CI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1.6,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26.6).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significance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rapid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virologic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response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Week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predicting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demonstrated  by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lower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95%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CI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limit  for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odds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ratio exceeding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1.0.</a:t>
            </a:r>
            <a:endParaRPr sz="800">
              <a:latin typeface="Lucida Sans"/>
              <a:cs typeface="Lucida Sans"/>
            </a:endParaRPr>
          </a:p>
          <a:p>
            <a:pPr marL="12700" marR="63500">
              <a:lnSpc>
                <a:spcPts val="850"/>
              </a:lnSpc>
              <a:spcBef>
                <a:spcPts val="140"/>
              </a:spcBef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CHC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achieved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36.8%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(57/155)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achieving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non-1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achieved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31.8%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(7/22)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achieving 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SVR.</a:t>
            </a:r>
            <a:endParaRPr sz="800">
              <a:latin typeface="Lucida Sans"/>
              <a:cs typeface="Lucida Sans"/>
            </a:endParaRPr>
          </a:p>
          <a:p>
            <a:pPr marL="12700" marR="130810" algn="just">
              <a:lnSpc>
                <a:spcPts val="850"/>
              </a:lnSpc>
              <a:spcBef>
                <a:spcPts val="140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 this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analysis,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has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reliability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predictor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determining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CHC  subjects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will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low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reliability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predictor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determining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if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CHC subjects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will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SVR.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 rot="18900000">
            <a:off x="-14607" y="4840693"/>
            <a:ext cx="7817879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3100" spc="-5" dirty="0">
                <a:latin typeface="Arial"/>
                <a:cs typeface="Arial"/>
              </a:rPr>
              <a:t>For Information Only - Not a </a:t>
            </a:r>
            <a:r>
              <a:rPr sz="3100" spc="-10" dirty="0">
                <a:latin typeface="Arial"/>
                <a:cs typeface="Arial"/>
              </a:rPr>
              <a:t>Controlled</a:t>
            </a:r>
            <a:r>
              <a:rPr sz="3100" spc="5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Copy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905"/>
              </a:lnSpc>
            </a:pPr>
            <a:fld id="{81D60167-4931-47E6-BA6A-407CBD079E47}" type="slidenum">
              <a:rPr spc="-105" dirty="0"/>
              <a:pPr marL="25400">
                <a:lnSpc>
                  <a:spcPts val="905"/>
                </a:lnSpc>
              </a:pPr>
              <a:t>15</a:t>
            </a:fld>
            <a:endParaRPr spc="-105" dirty="0"/>
          </a:p>
        </p:txBody>
      </p:sp>
      <p:sp>
        <p:nvSpPr>
          <p:cNvPr id="2" name="object 2"/>
          <p:cNvSpPr txBox="1"/>
          <p:nvPr/>
        </p:nvSpPr>
        <p:spPr>
          <a:xfrm>
            <a:off x="671069" y="192023"/>
            <a:ext cx="2696845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05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</a:t>
            </a:r>
            <a:r>
              <a:rPr sz="800" b="1" spc="-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17</a:t>
            </a:r>
            <a:endParaRPr sz="800">
              <a:latin typeface="Arial Narrow"/>
              <a:cs typeface="Arial Narrow"/>
            </a:endParaRPr>
          </a:p>
          <a:p>
            <a:pPr algn="ctr">
              <a:lnSpc>
                <a:spcPts val="905"/>
              </a:lnSpc>
            </a:pP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NPV and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PPV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at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Week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4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(RVR) and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Corresponding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Odds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Ratios</a:t>
            </a:r>
            <a:endParaRPr sz="800">
              <a:latin typeface="Arial Narrow"/>
              <a:cs typeface="Arial Narrow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8600" y="470662"/>
          <a:ext cx="3547745" cy="1172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5384"/>
                <a:gridCol w="799743"/>
                <a:gridCol w="819137"/>
                <a:gridCol w="692213"/>
                <a:gridCol w="671715"/>
              </a:tblGrid>
              <a:tr h="16662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Genotype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15900" marR="198120" indent="-10795">
                        <a:lnSpc>
                          <a:spcPts val="850"/>
                        </a:lnSpc>
                        <a:spcBef>
                          <a:spcPts val="6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NPV</a:t>
                      </a:r>
                      <a:r>
                        <a:rPr sz="675" spc="2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675" spc="-3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(%) 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(95%</a:t>
                      </a:r>
                      <a:r>
                        <a:rPr sz="800" b="1" spc="-6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CI)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26060" marR="211454" indent="-6985">
                        <a:lnSpc>
                          <a:spcPts val="850"/>
                        </a:lnSpc>
                        <a:spcBef>
                          <a:spcPts val="6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PPV</a:t>
                      </a:r>
                      <a:r>
                        <a:rPr sz="67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r>
                        <a:rPr sz="675" spc="-3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(%) 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(95%</a:t>
                      </a:r>
                      <a:r>
                        <a:rPr sz="800" b="1" spc="-6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CI)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u="sng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Odds </a:t>
                      </a:r>
                      <a:r>
                        <a:rPr sz="800" b="1" u="sng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Ratio </a:t>
                      </a:r>
                      <a:r>
                        <a:rPr sz="800" b="1" u="sng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(95%</a:t>
                      </a:r>
                      <a:r>
                        <a:rPr sz="800" b="1" u="sng" spc="-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u="sng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CI)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473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 marR="94615" indent="-60960">
                        <a:lnSpc>
                          <a:spcPts val="850"/>
                        </a:lnSpc>
                        <a:spcBef>
                          <a:spcPts val="31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Un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dju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ed 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(95%</a:t>
                      </a:r>
                      <a:r>
                        <a:rPr sz="800" b="1" spc="-6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CI)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 marR="130175" indent="8255">
                        <a:lnSpc>
                          <a:spcPts val="850"/>
                        </a:lnSpc>
                        <a:spcBef>
                          <a:spcPts val="310"/>
                        </a:spcBef>
                      </a:pPr>
                      <a:r>
                        <a:rPr sz="800" b="1" spc="-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dju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ed 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(95%</a:t>
                      </a:r>
                      <a:r>
                        <a:rPr sz="800" b="1" spc="-6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CI)</a:t>
                      </a:r>
                      <a:r>
                        <a:rPr sz="675" spc="3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5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905"/>
                        </a:lnSpc>
                        <a:spcBef>
                          <a:spcPts val="405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57/155</a:t>
                      </a:r>
                      <a:r>
                        <a:rPr sz="675" spc="-18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        </a:t>
                      </a:r>
                      <a:r>
                        <a:rPr sz="675" spc="-17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(36.8)</a:t>
                      </a:r>
                      <a:endParaRPr sz="800">
                        <a:latin typeface="Lucida Sans"/>
                        <a:cs typeface="Lucida Sans"/>
                      </a:endParaRPr>
                    </a:p>
                    <a:p>
                      <a:pPr marL="158115">
                        <a:lnSpc>
                          <a:spcPts val="905"/>
                        </a:lnSpc>
                      </a:pP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(34.1,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40.0)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ts val="905"/>
                        </a:lnSpc>
                        <a:spcBef>
                          <a:spcPts val="405"/>
                        </a:spcBef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64/64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(100.0)</a:t>
                      </a:r>
                      <a:endParaRPr sz="800">
                        <a:latin typeface="Lucida Sans"/>
                        <a:cs typeface="Lucida Sans"/>
                      </a:endParaRPr>
                    </a:p>
                    <a:p>
                      <a:pPr marL="146050">
                        <a:lnSpc>
                          <a:spcPts val="905"/>
                        </a:lnSpc>
                      </a:pP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(94.7,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100.0)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Bef>
                          <a:spcPts val="405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&gt;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36.6</a:t>
                      </a:r>
                      <a:r>
                        <a:rPr sz="675" spc="-13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e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(N/A</a:t>
                      </a:r>
                      <a:r>
                        <a:rPr sz="675" spc="-11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Bef>
                          <a:spcPts val="405"/>
                        </a:spcBef>
                      </a:pPr>
                      <a:r>
                        <a:rPr sz="800" spc="-1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71.1</a:t>
                      </a:r>
                      <a:endParaRPr sz="800">
                        <a:latin typeface="Lucida Sans"/>
                        <a:cs typeface="Lucida Sans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(4.6,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&gt;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999.9)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Non-1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ts val="905"/>
                        </a:lnSpc>
                        <a:spcBef>
                          <a:spcPts val="415"/>
                        </a:spcBef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7/22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(31.8)</a:t>
                      </a:r>
                      <a:endParaRPr sz="800">
                        <a:latin typeface="Lucida Sans"/>
                        <a:cs typeface="Lucida Sans"/>
                      </a:endParaRPr>
                    </a:p>
                    <a:p>
                      <a:pPr marL="164465">
                        <a:lnSpc>
                          <a:spcPts val="905"/>
                        </a:lnSpc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(16.7,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46.8)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905"/>
                        </a:lnSpc>
                        <a:spcBef>
                          <a:spcPts val="41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84/90</a:t>
                      </a:r>
                      <a:r>
                        <a:rPr sz="675" spc="-15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   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(93.3)</a:t>
                      </a:r>
                      <a:endParaRPr sz="800">
                        <a:latin typeface="Lucida Sans"/>
                        <a:cs typeface="Lucida Sans"/>
                      </a:endParaRPr>
                    </a:p>
                    <a:p>
                      <a:pPr marL="169545">
                        <a:lnSpc>
                          <a:spcPts val="905"/>
                        </a:lnSpc>
                      </a:pP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(90.0,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96.6)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Bef>
                          <a:spcPts val="41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(1.6,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26.6)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Bef>
                          <a:spcPts val="415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4.9</a:t>
                      </a:r>
                      <a:endParaRPr sz="800">
                        <a:latin typeface="Lucida Sans"/>
                        <a:cs typeface="Lucida Sans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(1.5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16.6)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15898" y="1680209"/>
            <a:ext cx="3122295" cy="163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405" marR="39370" indent="-53340">
              <a:lnSpc>
                <a:spcPts val="750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NPV: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Denominator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number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subjects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with no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4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weeks;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numerator 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number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subjects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did not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among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with no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at 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4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weeks.</a:t>
            </a:r>
            <a:endParaRPr sz="700">
              <a:latin typeface="Lucida Sans"/>
              <a:cs typeface="Lucida Sans"/>
            </a:endParaRPr>
          </a:p>
          <a:p>
            <a:pPr marL="65405" marR="73025" indent="-53340">
              <a:lnSpc>
                <a:spcPts val="750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b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PPV: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Denominator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number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subjects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4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weeks;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numerator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number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subjects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who 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did 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among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RVR.</a:t>
            </a:r>
            <a:endParaRPr sz="700">
              <a:latin typeface="Lucida Sans"/>
              <a:cs typeface="Lucida Sans"/>
            </a:endParaRPr>
          </a:p>
          <a:p>
            <a:pPr marL="65405" marR="5080" indent="-53340" algn="just">
              <a:lnSpc>
                <a:spcPts val="750"/>
              </a:lnSpc>
            </a:pPr>
            <a:r>
              <a:rPr sz="600" spc="-15" baseline="34722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Based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logistic regression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model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including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covariates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gender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(male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vs.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female), 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baseline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viral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load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(</a:t>
            </a:r>
            <a:r>
              <a:rPr sz="700" spc="-45" dirty="0">
                <a:solidFill>
                  <a:srgbClr val="231F20"/>
                </a:solidFill>
                <a:latin typeface="Arial"/>
                <a:cs typeface="Arial"/>
              </a:rPr>
              <a:t>≤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8.0 </a:t>
            </a:r>
            <a:r>
              <a:rPr sz="700" spc="-130" dirty="0">
                <a:solidFill>
                  <a:srgbClr val="231F20"/>
                </a:solidFill>
                <a:latin typeface="Lucida Sans"/>
                <a:cs typeface="Lucida Sans"/>
              </a:rPr>
              <a:t>x </a:t>
            </a:r>
            <a:r>
              <a:rPr sz="700" spc="-100" dirty="0">
                <a:solidFill>
                  <a:srgbClr val="231F20"/>
                </a:solidFill>
                <a:latin typeface="Lucida Sans"/>
                <a:cs typeface="Lucida Sans"/>
              </a:rPr>
              <a:t>10</a:t>
            </a:r>
            <a:r>
              <a:rPr sz="600" spc="-150" baseline="34722" dirty="0">
                <a:solidFill>
                  <a:srgbClr val="231F20"/>
                </a:solidFill>
                <a:latin typeface="Lucida Sans"/>
                <a:cs typeface="Lucida Sans"/>
              </a:rPr>
              <a:t>5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vs.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&gt;8.0 </a:t>
            </a:r>
            <a:r>
              <a:rPr sz="700" spc="-130" dirty="0">
                <a:solidFill>
                  <a:srgbClr val="231F20"/>
                </a:solidFill>
                <a:latin typeface="Lucida Sans"/>
                <a:cs typeface="Lucida Sans"/>
              </a:rPr>
              <a:t>x </a:t>
            </a:r>
            <a:r>
              <a:rPr sz="700" spc="-100" dirty="0">
                <a:solidFill>
                  <a:srgbClr val="231F20"/>
                </a:solidFill>
                <a:latin typeface="Lucida Sans"/>
                <a:cs typeface="Lucida Sans"/>
              </a:rPr>
              <a:t>10</a:t>
            </a:r>
            <a:r>
              <a:rPr sz="600" spc="-150" baseline="34722" dirty="0">
                <a:solidFill>
                  <a:srgbClr val="231F20"/>
                </a:solidFill>
                <a:latin typeface="Lucida Sans"/>
                <a:cs typeface="Lucida Sans"/>
              </a:rPr>
              <a:t>5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IU/mL),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liver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disease (cirrhotic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vs.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non-cirrhotic),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age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(&lt;40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vs. </a:t>
            </a:r>
            <a:r>
              <a:rPr sz="700" spc="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5" dirty="0">
                <a:solidFill>
                  <a:srgbClr val="231F20"/>
                </a:solidFill>
                <a:latin typeface="Arial"/>
                <a:cs typeface="Arial"/>
              </a:rPr>
              <a:t>≥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40).</a:t>
            </a:r>
            <a:endParaRPr sz="700">
              <a:latin typeface="Lucida Sans"/>
              <a:cs typeface="Lucida Sans"/>
            </a:endParaRPr>
          </a:p>
          <a:p>
            <a:pPr marL="65405" marR="92710" indent="-53340">
              <a:lnSpc>
                <a:spcPts val="750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d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8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120" dirty="0">
                <a:solidFill>
                  <a:srgbClr val="231F20"/>
                </a:solidFill>
                <a:latin typeface="Lucida Sans"/>
                <a:cs typeface="Lucida Sans"/>
              </a:rPr>
              <a:t>155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did not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had undetermined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status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assigned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“SVR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achieved”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status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analysis.</a:t>
            </a:r>
            <a:endParaRPr sz="700">
              <a:latin typeface="Lucida Sans"/>
              <a:cs typeface="Lucida Sans"/>
            </a:endParaRPr>
          </a:p>
          <a:p>
            <a:pPr marL="65405" marR="58419" indent="-53340">
              <a:lnSpc>
                <a:spcPts val="750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odds ratio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calculations are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undefined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when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NPV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100% or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PPV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100% or  missing.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Where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denominators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both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NPV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PPV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greater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five,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700" spc="1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“minimum”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odds ratio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determined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subtracting one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specimen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numerator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100%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parameter estimate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(NPV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or  </a:t>
            </a:r>
            <a:r>
              <a:rPr sz="700" spc="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PPV).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695"/>
              </a:lnSpc>
            </a:pPr>
            <a:r>
              <a:rPr sz="600" spc="-37" baseline="34722" dirty="0">
                <a:solidFill>
                  <a:srgbClr val="231F20"/>
                </a:solidFill>
                <a:latin typeface="Lucida Sans"/>
                <a:cs typeface="Lucida Sans"/>
              </a:rPr>
              <a:t>f  </a:t>
            </a:r>
            <a:r>
              <a:rPr sz="700" spc="-105" dirty="0">
                <a:solidFill>
                  <a:srgbClr val="231F20"/>
                </a:solidFill>
                <a:latin typeface="Lucida Sans"/>
                <a:cs typeface="Lucida Sans"/>
              </a:rPr>
              <a:t>N/A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=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applicable.</a:t>
            </a:r>
            <a:endParaRPr sz="700">
              <a:latin typeface="Lucida Sans"/>
              <a:cs typeface="Lucida Sans"/>
            </a:endParaRPr>
          </a:p>
          <a:p>
            <a:pPr marL="65405" marR="71120" indent="-53340">
              <a:lnSpc>
                <a:spcPts val="750"/>
              </a:lnSpc>
              <a:spcBef>
                <a:spcPts val="55"/>
              </a:spcBef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g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90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did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had undetermined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status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were 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assigned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“SVR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achieved”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status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this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analysis.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898" y="3397250"/>
            <a:ext cx="3584575" cy="2406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8745" algn="just">
              <a:lnSpc>
                <a:spcPts val="850"/>
              </a:lnSpc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Similarly,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analysis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based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&lt;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50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prediction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rule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demonstrated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reliability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predictor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SVR.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Overall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CHC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98.7%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(76/77)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(unadjusted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odds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ratio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=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49.5)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non-1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91.9%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(91/99)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(unadjusted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odds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ratio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=</a:t>
            </a:r>
            <a:r>
              <a:rPr sz="800" spc="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7.1).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800" b="1" u="sng" spc="10" dirty="0">
                <a:solidFill>
                  <a:srgbClr val="231F20"/>
                </a:solidFill>
                <a:latin typeface="Arial Narrow"/>
                <a:cs typeface="Arial Narrow"/>
              </a:rPr>
              <a:t>Predictive </a:t>
            </a:r>
            <a:r>
              <a:rPr sz="800" b="1" u="sng" spc="5" dirty="0">
                <a:solidFill>
                  <a:srgbClr val="231F20"/>
                </a:solidFill>
                <a:latin typeface="Arial Narrow"/>
                <a:cs typeface="Arial Narrow"/>
              </a:rPr>
              <a:t>Values </a:t>
            </a:r>
            <a:r>
              <a:rPr sz="800" b="1" u="sng" spc="25" dirty="0">
                <a:solidFill>
                  <a:srgbClr val="231F20"/>
                </a:solidFill>
                <a:latin typeface="Arial Narrow"/>
                <a:cs typeface="Arial Narrow"/>
              </a:rPr>
              <a:t>at </a:t>
            </a:r>
            <a:r>
              <a:rPr sz="800" b="1" u="sng" spc="20" dirty="0">
                <a:solidFill>
                  <a:srgbClr val="231F20"/>
                </a:solidFill>
                <a:latin typeface="Arial Narrow"/>
                <a:cs typeface="Arial Narrow"/>
              </a:rPr>
              <a:t>Week </a:t>
            </a:r>
            <a:r>
              <a:rPr sz="800" b="1" u="sng" spc="10" dirty="0">
                <a:solidFill>
                  <a:srgbClr val="231F20"/>
                </a:solidFill>
                <a:latin typeface="Arial Narrow"/>
                <a:cs typeface="Arial Narrow"/>
              </a:rPr>
              <a:t>12 </a:t>
            </a:r>
            <a:r>
              <a:rPr sz="800" b="1" u="sng" spc="2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b="1" u="sng" spc="5" dirty="0">
                <a:solidFill>
                  <a:srgbClr val="231F20"/>
                </a:solidFill>
                <a:latin typeface="Arial Narrow"/>
                <a:cs typeface="Arial Narrow"/>
              </a:rPr>
              <a:t>Antiviral </a:t>
            </a:r>
            <a:r>
              <a:rPr sz="800" b="1" u="sng" spc="15" dirty="0">
                <a:solidFill>
                  <a:srgbClr val="231F20"/>
                </a:solidFill>
                <a:latin typeface="Arial Narrow"/>
                <a:cs typeface="Arial Narrow"/>
              </a:rPr>
              <a:t>Therapy </a:t>
            </a:r>
            <a:r>
              <a:rPr sz="800" b="1" u="sng" spc="20" dirty="0">
                <a:solidFill>
                  <a:srgbClr val="231F20"/>
                </a:solidFill>
                <a:latin typeface="Arial Narrow"/>
                <a:cs typeface="Arial Narrow"/>
              </a:rPr>
              <a:t>(EVR</a:t>
            </a:r>
            <a:r>
              <a:rPr sz="800" b="1" u="sng" spc="13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u="sng" spc="15" dirty="0">
                <a:solidFill>
                  <a:srgbClr val="231F20"/>
                </a:solidFill>
                <a:latin typeface="Arial Narrow"/>
                <a:cs typeface="Arial Narrow"/>
              </a:rPr>
              <a:t>Analysis)</a:t>
            </a:r>
            <a:endParaRPr sz="800">
              <a:latin typeface="Arial Narrow"/>
              <a:cs typeface="Arial Narrow"/>
            </a:endParaRPr>
          </a:p>
          <a:p>
            <a:pPr marL="12700" marR="12700">
              <a:lnSpc>
                <a:spcPts val="850"/>
              </a:lnSpc>
              <a:spcBef>
                <a:spcPts val="15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PPV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NPV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associated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sided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95%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confidence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intervals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calculated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reliability of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predict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(as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determined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record)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completion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therapy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CHC subjects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summarized  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Table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18.</a:t>
            </a:r>
            <a:endParaRPr sz="800">
              <a:latin typeface="Lucida Sans"/>
              <a:cs typeface="Lucida Sans"/>
            </a:endParaRPr>
          </a:p>
          <a:p>
            <a:pPr marL="12700" marR="92710">
              <a:lnSpc>
                <a:spcPts val="850"/>
              </a:lnSpc>
              <a:spcBef>
                <a:spcPts val="140"/>
              </a:spcBef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CHC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achieved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91.9%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(34/37)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(NPV)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achieving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non-1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achieved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100.0%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(4/4)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(NPV)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achieving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SVR.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ts val="850"/>
              </a:lnSpc>
              <a:spcBef>
                <a:spcPts val="140"/>
              </a:spcBef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CHC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80.2%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(154/192)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(PPV)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achieve 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(odds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ratio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45.9,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95%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CI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13.1,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240.8) 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non-1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91.6%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(109/119)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(PPV)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(odds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ratio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&gt;32.7).  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significance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an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early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virologic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response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Week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12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predicting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demonstrated  by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lower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95%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CI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limit  for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odds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ratio exceeding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1.0.</a:t>
            </a:r>
            <a:endParaRPr sz="800">
              <a:latin typeface="Lucida Sans"/>
              <a:cs typeface="Lucida Sans"/>
            </a:endParaRPr>
          </a:p>
          <a:p>
            <a:pPr marL="12700" marR="83820">
              <a:lnSpc>
                <a:spcPts val="850"/>
              </a:lnSpc>
              <a:spcBef>
                <a:spcPts val="140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 this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analysis,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has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reliability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predictor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determining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CHC  subjects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will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achieve</a:t>
            </a:r>
            <a:r>
              <a:rPr sz="800" spc="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SVR.</a:t>
            </a:r>
            <a:endParaRPr sz="800">
              <a:latin typeface="Lucida Sans"/>
              <a:cs typeface="Lucida Sans"/>
            </a:endParaRPr>
          </a:p>
          <a:p>
            <a:pPr marL="22225" algn="ctr">
              <a:lnSpc>
                <a:spcPts val="905"/>
              </a:lnSpc>
              <a:spcBef>
                <a:spcPts val="20"/>
              </a:spcBef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</a:t>
            </a:r>
            <a:r>
              <a:rPr sz="800" b="1" spc="-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18</a:t>
            </a:r>
            <a:endParaRPr sz="800">
              <a:latin typeface="Arial Narrow"/>
              <a:cs typeface="Arial Narrow"/>
            </a:endParaRPr>
          </a:p>
          <a:p>
            <a:pPr marL="22225" algn="ctr">
              <a:lnSpc>
                <a:spcPts val="905"/>
              </a:lnSpc>
            </a:pP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NPV and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PPV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at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Week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12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(EVR) and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Corresponding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Odds</a:t>
            </a:r>
            <a:r>
              <a:rPr sz="800" b="1" spc="4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Ratios</a:t>
            </a:r>
            <a:endParaRPr sz="800">
              <a:latin typeface="Arial Narrow"/>
              <a:cs typeface="Arial Narrow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8598" y="5840476"/>
          <a:ext cx="3549015" cy="1007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784"/>
                <a:gridCol w="817836"/>
                <a:gridCol w="815517"/>
                <a:gridCol w="690397"/>
                <a:gridCol w="682879"/>
              </a:tblGrid>
              <a:tr h="16662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Genotype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25425" marR="207010" indent="-10795">
                        <a:lnSpc>
                          <a:spcPts val="850"/>
                        </a:lnSpc>
                        <a:spcBef>
                          <a:spcPts val="6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NPV</a:t>
                      </a:r>
                      <a:r>
                        <a:rPr sz="675" spc="2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675" spc="-3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(%) 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(95%</a:t>
                      </a:r>
                      <a:r>
                        <a:rPr sz="800" b="1" spc="-6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CI)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24154" marR="209550" indent="-6985">
                        <a:lnSpc>
                          <a:spcPts val="850"/>
                        </a:lnSpc>
                        <a:spcBef>
                          <a:spcPts val="6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PPV</a:t>
                      </a:r>
                      <a:r>
                        <a:rPr sz="67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r>
                        <a:rPr sz="675" spc="-3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(%) 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(95%</a:t>
                      </a:r>
                      <a:r>
                        <a:rPr sz="800" b="1" spc="-6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CI)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u="sng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Odds </a:t>
                      </a:r>
                      <a:r>
                        <a:rPr sz="800" b="1" u="sng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Ratio </a:t>
                      </a:r>
                      <a:r>
                        <a:rPr sz="800" b="1" u="sng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(95%</a:t>
                      </a:r>
                      <a:r>
                        <a:rPr sz="800" b="1" u="sng" spc="-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u="sng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CI)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473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290" marR="93345" indent="-60960">
                        <a:lnSpc>
                          <a:spcPts val="850"/>
                        </a:lnSpc>
                        <a:spcBef>
                          <a:spcPts val="31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Un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dju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ed 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(95%</a:t>
                      </a:r>
                      <a:r>
                        <a:rPr sz="800" b="1" spc="-6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CI)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 marR="135890" indent="8255">
                        <a:lnSpc>
                          <a:spcPts val="850"/>
                        </a:lnSpc>
                        <a:spcBef>
                          <a:spcPts val="310"/>
                        </a:spcBef>
                      </a:pPr>
                      <a:r>
                        <a:rPr sz="800" b="1" spc="-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dju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ed 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(95%</a:t>
                      </a:r>
                      <a:r>
                        <a:rPr sz="800" b="1" spc="-6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CI)</a:t>
                      </a:r>
                      <a:r>
                        <a:rPr sz="675" spc="3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745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905"/>
                        </a:lnSpc>
                        <a:spcBef>
                          <a:spcPts val="85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34/37</a:t>
                      </a:r>
                      <a:r>
                        <a:rPr sz="675" spc="-15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   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(91.9)</a:t>
                      </a:r>
                      <a:endParaRPr sz="800">
                        <a:latin typeface="Lucida Sans"/>
                        <a:cs typeface="Lucida Sans"/>
                      </a:endParaRPr>
                    </a:p>
                    <a:p>
                      <a:pPr marL="176530">
                        <a:lnSpc>
                          <a:spcPts val="905"/>
                        </a:lnSpc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(79.4,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97.4)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Bef>
                          <a:spcPts val="85"/>
                        </a:spcBef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154/192</a:t>
                      </a:r>
                      <a:r>
                        <a:rPr sz="675" spc="-179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e       </a:t>
                      </a:r>
                      <a:r>
                        <a:rPr sz="675" spc="-15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(80.2)</a:t>
                      </a:r>
                      <a:endParaRPr sz="800">
                        <a:latin typeface="Lucida Sans"/>
                        <a:cs typeface="Lucida Sans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(76.9,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83.8)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45.9</a:t>
                      </a:r>
                      <a:endParaRPr sz="800">
                        <a:latin typeface="Lucida Sans"/>
                        <a:cs typeface="Lucida Sans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(13.1,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240.8)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53.7</a:t>
                      </a:r>
                      <a:endParaRPr sz="800">
                        <a:latin typeface="Lucida Sans"/>
                        <a:cs typeface="Lucida Sans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(13.9,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207.7)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745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Non-1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905"/>
                        </a:lnSpc>
                        <a:spcBef>
                          <a:spcPts val="85"/>
                        </a:spcBef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4/4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(100.0)</a:t>
                      </a:r>
                      <a:endParaRPr sz="800">
                        <a:latin typeface="Lucida Sans"/>
                        <a:cs typeface="Lucida Sans"/>
                      </a:endParaRPr>
                    </a:p>
                    <a:p>
                      <a:pPr marL="154305">
                        <a:lnSpc>
                          <a:spcPts val="905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(51.2,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100.0)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905"/>
                        </a:lnSpc>
                        <a:spcBef>
                          <a:spcPts val="85"/>
                        </a:spcBef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109/119</a:t>
                      </a:r>
                      <a:r>
                        <a:rPr sz="675" spc="-179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f      </a:t>
                      </a:r>
                      <a:r>
                        <a:rPr sz="675" spc="-15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(91.6)</a:t>
                      </a:r>
                      <a:endParaRPr sz="800">
                        <a:latin typeface="Lucida Sans"/>
                        <a:cs typeface="Lucida Sans"/>
                      </a:endParaRPr>
                    </a:p>
                    <a:p>
                      <a:pPr marL="165735">
                        <a:lnSpc>
                          <a:spcPts val="905"/>
                        </a:lnSpc>
                      </a:pP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(89.7,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94.8)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905"/>
                        </a:lnSpc>
                        <a:spcBef>
                          <a:spcPts val="85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&gt;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32.7</a:t>
                      </a:r>
                      <a:r>
                        <a:rPr sz="675" spc="-13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  <a:p>
                      <a:pPr marL="217804">
                        <a:lnSpc>
                          <a:spcPts val="905"/>
                        </a:lnSpc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(N/A</a:t>
                      </a:r>
                      <a:r>
                        <a:rPr sz="675" spc="-9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h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Bef>
                          <a:spcPts val="85"/>
                        </a:spcBef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118.5</a:t>
                      </a:r>
                      <a:endParaRPr sz="800">
                        <a:latin typeface="Lucida Sans"/>
                        <a:cs typeface="Lucida Sans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(4.0,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&gt;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999.9)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215897" y="6884669"/>
            <a:ext cx="3122295" cy="1821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405" marR="8890" indent="-53340">
              <a:lnSpc>
                <a:spcPts val="750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NPV: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Denominator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number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subjects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with no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700" spc="-130" dirty="0">
                <a:solidFill>
                  <a:srgbClr val="231F20"/>
                </a:solidFill>
                <a:latin typeface="Lucida Sans"/>
                <a:cs typeface="Lucida Sans"/>
              </a:rPr>
              <a:t>12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weeks;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numerator </a:t>
            </a:r>
            <a:r>
              <a:rPr sz="700" spc="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number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subjects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did not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among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with no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at  </a:t>
            </a:r>
            <a:r>
              <a:rPr sz="700" spc="-130" dirty="0">
                <a:solidFill>
                  <a:srgbClr val="231F20"/>
                </a:solidFill>
                <a:latin typeface="Lucida Sans"/>
                <a:cs typeface="Lucida Sans"/>
              </a:rPr>
              <a:t>12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weeks.</a:t>
            </a:r>
            <a:endParaRPr sz="700">
              <a:latin typeface="Lucida Sans"/>
              <a:cs typeface="Lucida Sans"/>
            </a:endParaRPr>
          </a:p>
          <a:p>
            <a:pPr marL="65405" marR="42545" indent="-53340">
              <a:lnSpc>
                <a:spcPts val="750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b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PPV: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Denominator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number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subjects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700" spc="-130" dirty="0">
                <a:solidFill>
                  <a:srgbClr val="231F20"/>
                </a:solidFill>
                <a:latin typeface="Lucida Sans"/>
                <a:cs typeface="Lucida Sans"/>
              </a:rPr>
              <a:t>12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weeks;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numerator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number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subjects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who 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did 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among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EVR.</a:t>
            </a:r>
            <a:endParaRPr sz="700">
              <a:latin typeface="Lucida Sans"/>
              <a:cs typeface="Lucida Sans"/>
            </a:endParaRPr>
          </a:p>
          <a:p>
            <a:pPr marL="65405" marR="5080" indent="-53340" algn="just">
              <a:lnSpc>
                <a:spcPts val="750"/>
              </a:lnSpc>
            </a:pPr>
            <a:r>
              <a:rPr sz="600" spc="-15" baseline="34722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Based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logistic regression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model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including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covariates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gender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(male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vs.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female), 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baseline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viral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load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(</a:t>
            </a:r>
            <a:r>
              <a:rPr sz="700" spc="-45" dirty="0">
                <a:solidFill>
                  <a:srgbClr val="231F20"/>
                </a:solidFill>
                <a:latin typeface="Arial"/>
                <a:cs typeface="Arial"/>
              </a:rPr>
              <a:t>≤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8.0 </a:t>
            </a:r>
            <a:r>
              <a:rPr sz="700" spc="-130" dirty="0">
                <a:solidFill>
                  <a:srgbClr val="231F20"/>
                </a:solidFill>
                <a:latin typeface="Lucida Sans"/>
                <a:cs typeface="Lucida Sans"/>
              </a:rPr>
              <a:t>x </a:t>
            </a:r>
            <a:r>
              <a:rPr sz="700" spc="-100" dirty="0">
                <a:solidFill>
                  <a:srgbClr val="231F20"/>
                </a:solidFill>
                <a:latin typeface="Lucida Sans"/>
                <a:cs typeface="Lucida Sans"/>
              </a:rPr>
              <a:t>10</a:t>
            </a:r>
            <a:r>
              <a:rPr sz="600" spc="-150" baseline="34722" dirty="0">
                <a:solidFill>
                  <a:srgbClr val="231F20"/>
                </a:solidFill>
                <a:latin typeface="Lucida Sans"/>
                <a:cs typeface="Lucida Sans"/>
              </a:rPr>
              <a:t>5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vs.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&gt;8.0 </a:t>
            </a:r>
            <a:r>
              <a:rPr sz="700" spc="-130" dirty="0">
                <a:solidFill>
                  <a:srgbClr val="231F20"/>
                </a:solidFill>
                <a:latin typeface="Lucida Sans"/>
                <a:cs typeface="Lucida Sans"/>
              </a:rPr>
              <a:t>x </a:t>
            </a:r>
            <a:r>
              <a:rPr sz="700" spc="-100" dirty="0">
                <a:solidFill>
                  <a:srgbClr val="231F20"/>
                </a:solidFill>
                <a:latin typeface="Lucida Sans"/>
                <a:cs typeface="Lucida Sans"/>
              </a:rPr>
              <a:t>10</a:t>
            </a:r>
            <a:r>
              <a:rPr sz="600" spc="-150" baseline="34722" dirty="0">
                <a:solidFill>
                  <a:srgbClr val="231F20"/>
                </a:solidFill>
                <a:latin typeface="Lucida Sans"/>
                <a:cs typeface="Lucida Sans"/>
              </a:rPr>
              <a:t>5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IU/mL),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liver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disease (cirrhotic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vs.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non-cirrhotic),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age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(&lt;40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vs. </a:t>
            </a:r>
            <a:r>
              <a:rPr sz="700" spc="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5" dirty="0">
                <a:solidFill>
                  <a:srgbClr val="231F20"/>
                </a:solidFill>
                <a:latin typeface="Arial"/>
                <a:cs typeface="Arial"/>
              </a:rPr>
              <a:t>≥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40).</a:t>
            </a:r>
            <a:endParaRPr sz="700">
              <a:latin typeface="Lucida Sans"/>
              <a:cs typeface="Lucida Sans"/>
            </a:endParaRPr>
          </a:p>
          <a:p>
            <a:pPr marL="65405" marR="133350" indent="-53340">
              <a:lnSpc>
                <a:spcPts val="750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d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37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did not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had undetermined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status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assigned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“SVR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achieved”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status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analysis.</a:t>
            </a:r>
            <a:endParaRPr sz="700">
              <a:latin typeface="Lucida Sans"/>
              <a:cs typeface="Lucida Sans"/>
            </a:endParaRPr>
          </a:p>
          <a:p>
            <a:pPr marL="65405" marR="37465" indent="-53340">
              <a:lnSpc>
                <a:spcPts val="750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8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110" dirty="0">
                <a:solidFill>
                  <a:srgbClr val="231F20"/>
                </a:solidFill>
                <a:latin typeface="Lucida Sans"/>
                <a:cs typeface="Lucida Sans"/>
              </a:rPr>
              <a:t>192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did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had undetermined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status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were 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assigned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“SVR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achieved”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status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this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analysis.</a:t>
            </a:r>
            <a:endParaRPr sz="700">
              <a:latin typeface="Lucida Sans"/>
              <a:cs typeface="Lucida Sans"/>
            </a:endParaRPr>
          </a:p>
          <a:p>
            <a:pPr marL="65405" marR="47625" indent="-53340">
              <a:lnSpc>
                <a:spcPts val="750"/>
              </a:lnSpc>
            </a:pPr>
            <a:r>
              <a:rPr sz="600" spc="-37" baseline="34722" dirty="0">
                <a:solidFill>
                  <a:srgbClr val="231F20"/>
                </a:solidFill>
                <a:latin typeface="Lucida Sans"/>
                <a:cs typeface="Lucida Sans"/>
              </a:rPr>
              <a:t>f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110" dirty="0">
                <a:solidFill>
                  <a:srgbClr val="231F20"/>
                </a:solidFill>
                <a:latin typeface="Lucida Sans"/>
                <a:cs typeface="Lucida Sans"/>
              </a:rPr>
              <a:t>119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did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had undetermined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status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were 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assigned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“SVR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achieved”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status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this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analysis.</a:t>
            </a:r>
            <a:endParaRPr sz="700">
              <a:latin typeface="Lucida Sans"/>
              <a:cs typeface="Lucida Sans"/>
            </a:endParaRPr>
          </a:p>
          <a:p>
            <a:pPr marL="65405" marR="58419" indent="-53340">
              <a:lnSpc>
                <a:spcPts val="750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g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odds ratio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calculations are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undefined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when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NPV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100% or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PPV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100% or  missing.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Where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denominators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both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NPV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PPV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greater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five,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700" spc="1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“minimum”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odds ratio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determined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subtracting one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specimen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numerator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100%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parameter estimate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(NPV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or  </a:t>
            </a:r>
            <a:r>
              <a:rPr sz="700" spc="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PPV).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40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h   </a:t>
            </a:r>
            <a:r>
              <a:rPr sz="700" spc="-105" dirty="0">
                <a:solidFill>
                  <a:srgbClr val="231F20"/>
                </a:solidFill>
                <a:latin typeface="Lucida Sans"/>
                <a:cs typeface="Lucida Sans"/>
              </a:rPr>
              <a:t>N/A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=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applicable.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49700" y="178307"/>
            <a:ext cx="3606800" cy="2313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5" dirty="0">
                <a:solidFill>
                  <a:srgbClr val="231F20"/>
                </a:solidFill>
                <a:latin typeface="Arial Narrow"/>
                <a:cs typeface="Arial Narrow"/>
              </a:rPr>
              <a:t>Conclusions </a:t>
            </a: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Drawn from </a:t>
            </a:r>
            <a:r>
              <a:rPr sz="1100" b="1" spc="30" dirty="0">
                <a:solidFill>
                  <a:srgbClr val="231F20"/>
                </a:solidFill>
                <a:latin typeface="Arial Narrow"/>
                <a:cs typeface="Arial Narrow"/>
              </a:rPr>
              <a:t>the</a:t>
            </a:r>
            <a:r>
              <a:rPr sz="1100" b="1" spc="25" dirty="0">
                <a:solidFill>
                  <a:srgbClr val="231F20"/>
                </a:solidFill>
                <a:latin typeface="Arial Narrow"/>
                <a:cs typeface="Arial Narrow"/>
              </a:rPr>
              <a:t> Studies</a:t>
            </a:r>
            <a:endParaRPr sz="1100">
              <a:latin typeface="Arial Narrow"/>
              <a:cs typeface="Arial Narrow"/>
            </a:endParaRPr>
          </a:p>
          <a:p>
            <a:pPr marL="12700" marR="32384">
              <a:lnSpc>
                <a:spcPts val="850"/>
              </a:lnSpc>
              <a:spcBef>
                <a:spcPts val="2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quantitation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on-treatment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assessment 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antiviral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therapy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has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become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increasingly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important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tool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individualizing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optimizing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patient outcomes.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critical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on-treatment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time points 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evaluating therapy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customization or discontinuation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Weeks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12.</a:t>
            </a:r>
            <a:endParaRPr sz="800">
              <a:latin typeface="Lucida Sans"/>
              <a:cs typeface="Lucida Sans"/>
            </a:endParaRPr>
          </a:p>
          <a:p>
            <a:pPr marL="12700" marR="34290">
              <a:lnSpc>
                <a:spcPts val="850"/>
              </a:lnSpc>
              <a:spcBef>
                <a:spcPts val="140"/>
              </a:spcBef>
            </a:pP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measured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assay,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using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&lt;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12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prediction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rule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demonstrated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reliability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predictor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SVR.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Genotype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100.0%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(64/64)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(PPV)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achieve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non-1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93.3%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(84/90)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(PPV)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achieve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SVR.</a:t>
            </a:r>
            <a:endParaRPr sz="800">
              <a:latin typeface="Lucida Sans"/>
              <a:cs typeface="Lucida Sans"/>
            </a:endParaRPr>
          </a:p>
          <a:p>
            <a:pPr marL="12700" marR="5080" algn="just">
              <a:lnSpc>
                <a:spcPts val="850"/>
              </a:lnSpc>
              <a:spcBef>
                <a:spcPts val="140"/>
              </a:spcBef>
            </a:pP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demonstrated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reliability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predictor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SVR.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achieved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91.9%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(34/37)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(NPV)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achieving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SVR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non-1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subjects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achieved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EVR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100.0%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(4/4)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probability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(NPV)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achieving</a:t>
            </a:r>
            <a:r>
              <a:rPr sz="800" spc="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SVR.</a:t>
            </a:r>
            <a:endParaRPr sz="800">
              <a:latin typeface="Lucida Sans"/>
              <a:cs typeface="Lucida Sans"/>
            </a:endParaRPr>
          </a:p>
          <a:p>
            <a:pPr marL="12700" marR="60960">
              <a:lnSpc>
                <a:spcPts val="850"/>
              </a:lnSpc>
              <a:spcBef>
                <a:spcPts val="140"/>
              </a:spcBef>
            </a:pP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Based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nonclinical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laboratory studies, 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used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aid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management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HCV-infected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patients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undergoing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antiviral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therapy and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utilized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predict sustained virological  response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non-response.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used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quantitatively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measure HCV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levels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baseline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study  supports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determining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RVR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EVR.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 rot="18900000">
            <a:off x="-14607" y="4840693"/>
            <a:ext cx="7817879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3100" spc="-5" dirty="0">
                <a:latin typeface="Arial"/>
                <a:cs typeface="Arial"/>
              </a:rPr>
              <a:t>For Information Only - Not a </a:t>
            </a:r>
            <a:r>
              <a:rPr sz="3100" spc="-10" dirty="0">
                <a:latin typeface="Arial"/>
                <a:cs typeface="Arial"/>
              </a:rPr>
              <a:t>Controlled</a:t>
            </a:r>
            <a:r>
              <a:rPr sz="3100" spc="5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Copy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00" y="178307"/>
            <a:ext cx="940435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BIBLIOGRAPHY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00" y="360921"/>
            <a:ext cx="3596004" cy="2292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515" indent="-170815">
              <a:lnSpc>
                <a:spcPts val="905"/>
              </a:lnSpc>
              <a:buAutoNum type="arabicPeriod"/>
              <a:tabLst>
                <a:tab pos="184150" algn="l"/>
              </a:tabLst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Clarke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B.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Molecular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virology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virus. </a:t>
            </a:r>
            <a:r>
              <a:rPr sz="800" i="1" spc="10" dirty="0">
                <a:solidFill>
                  <a:srgbClr val="231F20"/>
                </a:solidFill>
                <a:latin typeface="Arial Narrow"/>
                <a:cs typeface="Arial Narrow"/>
              </a:rPr>
              <a:t>J.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Gen. </a:t>
            </a:r>
            <a:r>
              <a:rPr sz="800" i="1" spc="10" dirty="0">
                <a:solidFill>
                  <a:srgbClr val="231F20"/>
                </a:solidFill>
                <a:latin typeface="Arial Narrow"/>
                <a:cs typeface="Arial Narrow"/>
              </a:rPr>
              <a:t>Virol  </a:t>
            </a:r>
            <a:r>
              <a:rPr sz="800" i="1" spc="4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1997;78:2397-410.</a:t>
            </a:r>
            <a:endParaRPr sz="800">
              <a:latin typeface="Lucida Sans"/>
              <a:cs typeface="Lucida Sans"/>
            </a:endParaRPr>
          </a:p>
          <a:p>
            <a:pPr marL="183515" marR="26670" indent="-170815">
              <a:lnSpc>
                <a:spcPts val="850"/>
              </a:lnSpc>
              <a:spcBef>
                <a:spcPts val="65"/>
              </a:spcBef>
              <a:buAutoNum type="arabicPeriod"/>
              <a:tabLst>
                <a:tab pos="18415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Armstrong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GL,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Wasley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A, Simard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EP,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al.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prevalence 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Virus  infection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United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States,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1999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through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2002. 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Ann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Intern </a:t>
            </a:r>
            <a:r>
              <a:rPr sz="800" i="1" spc="40" dirty="0">
                <a:solidFill>
                  <a:srgbClr val="231F20"/>
                </a:solidFill>
                <a:latin typeface="Arial Narrow"/>
                <a:cs typeface="Arial Narrow"/>
              </a:rPr>
              <a:t>Med</a:t>
            </a:r>
            <a:r>
              <a:rPr sz="800" i="1" spc="17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2006;144:705-14.</a:t>
            </a:r>
            <a:endParaRPr sz="800">
              <a:latin typeface="Lucida Sans"/>
              <a:cs typeface="Lucida Sans"/>
            </a:endParaRPr>
          </a:p>
          <a:p>
            <a:pPr marL="183515" marR="5080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EASL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International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Consensus Conference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C. Consensus Statement. 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J.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Hepatol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1999;30:956-61.</a:t>
            </a:r>
            <a:endParaRPr sz="800">
              <a:latin typeface="Lucida Sans"/>
              <a:cs typeface="Lucida Sans"/>
            </a:endParaRPr>
          </a:p>
          <a:p>
            <a:pPr marL="183515" marR="45085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NIH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Consensus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State-of-the-Science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Statements.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Management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C: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2002;19(3):1-46.</a:t>
            </a:r>
            <a:endParaRPr sz="800">
              <a:latin typeface="Lucida Sans"/>
              <a:cs typeface="Lucida Sans"/>
            </a:endParaRPr>
          </a:p>
          <a:p>
            <a:pPr marL="183515" marR="90170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McHutchison 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JG,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Gordon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SC,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Schiff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ER,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al.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Interferon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alfa-2b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alone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combination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ribavirin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initial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chronic hepatitis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C. </a:t>
            </a: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N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Engl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J </a:t>
            </a:r>
            <a:r>
              <a:rPr sz="800" i="1" spc="40" dirty="0">
                <a:solidFill>
                  <a:srgbClr val="231F20"/>
                </a:solidFill>
                <a:latin typeface="Arial Narrow"/>
                <a:cs typeface="Arial Narrow"/>
              </a:rPr>
              <a:t>Med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1998;339(21):1485-92.</a:t>
            </a:r>
            <a:endParaRPr sz="800">
              <a:latin typeface="Lucida Sans"/>
              <a:cs typeface="Lucida Sans"/>
            </a:endParaRPr>
          </a:p>
          <a:p>
            <a:pPr marL="183515" marR="33020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Davis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GL,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Esteban-Mur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R,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Rustgi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V,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al.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Interferon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alfa-2b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alone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combination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ribavirin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relapse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chronic hepatitis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C. </a:t>
            </a: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N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Engl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J </a:t>
            </a:r>
            <a:r>
              <a:rPr sz="800" i="1" spc="40" dirty="0">
                <a:solidFill>
                  <a:srgbClr val="231F20"/>
                </a:solidFill>
                <a:latin typeface="Arial Narrow"/>
                <a:cs typeface="Arial Narrow"/>
              </a:rPr>
              <a:t>Med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1998;339(21):1493-9.</a:t>
            </a:r>
            <a:endParaRPr sz="800">
              <a:latin typeface="Lucida Sans"/>
              <a:cs typeface="Lucida Sans"/>
            </a:endParaRPr>
          </a:p>
          <a:p>
            <a:pPr marL="183515" marR="88900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Manns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MP,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McHutchison 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JG,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Gordon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SC,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al.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Peginterferon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alfa-2b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plus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ribavirin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compared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interferon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alfa-2b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plus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ribavirin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initial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chronic  hepatitis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C: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randomised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trial.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Lancet </a:t>
            </a: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2001;358:958-65.</a:t>
            </a:r>
            <a:endParaRPr sz="800">
              <a:latin typeface="Lucida Sans"/>
              <a:cs typeface="Lucida Sans"/>
            </a:endParaRPr>
          </a:p>
          <a:p>
            <a:pPr marL="183515" marR="187960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Fried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MW,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Shiffman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ML,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Reddy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KR,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al.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Peginterferon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alfa-2a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plus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ribavirin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chronic 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infection. </a:t>
            </a: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N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Engl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J </a:t>
            </a:r>
            <a:r>
              <a:rPr sz="800" i="1" spc="40" dirty="0">
                <a:solidFill>
                  <a:srgbClr val="231F20"/>
                </a:solidFill>
                <a:latin typeface="Arial Narrow"/>
                <a:cs typeface="Arial Narrow"/>
              </a:rPr>
              <a:t>Med </a:t>
            </a:r>
            <a:r>
              <a:rPr sz="800" i="1" spc="24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2002;347(13):975-82.</a:t>
            </a:r>
            <a:endParaRPr sz="800">
              <a:latin typeface="Lucida Sans"/>
              <a:cs typeface="Lucida Sans"/>
            </a:endParaRPr>
          </a:p>
          <a:p>
            <a:pPr marL="183515" marR="8890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Hadziyannis </a:t>
            </a:r>
            <a:r>
              <a:rPr sz="800" spc="20" dirty="0">
                <a:solidFill>
                  <a:srgbClr val="231F20"/>
                </a:solidFill>
                <a:latin typeface="Lucida Sans"/>
                <a:cs typeface="Lucida Sans"/>
              </a:rPr>
              <a:t>SJ,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Sette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Jr.,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Morgan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TR,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al.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Peginterferon-[alpha] 2a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ribavirin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combination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therapy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chronic hepatitis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C: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randomized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study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duration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ribavirin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dose.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Ann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Intern </a:t>
            </a:r>
            <a:r>
              <a:rPr sz="800" i="1" spc="40" dirty="0">
                <a:solidFill>
                  <a:srgbClr val="231F20"/>
                </a:solidFill>
                <a:latin typeface="Arial Narrow"/>
                <a:cs typeface="Arial Narrow"/>
              </a:rPr>
              <a:t>Med</a:t>
            </a:r>
            <a:r>
              <a:rPr sz="800" i="1" spc="19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2004;140(5):346-55.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900" y="2642057"/>
            <a:ext cx="3527425" cy="550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515" marR="5080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Ghany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MG,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Strader DB,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Thomas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DL, et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al.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Diagnosis,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management,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C: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update.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Heptatology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2009;49  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(4):1335-74.</a:t>
            </a:r>
            <a:endParaRPr sz="800">
              <a:latin typeface="Lucida Sans"/>
              <a:cs typeface="Lucida Sans"/>
            </a:endParaRPr>
          </a:p>
          <a:p>
            <a:pPr marL="183515" marR="27305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Jensen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DM,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Morgan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TR,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Marcellin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al.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Early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identification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patients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responding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weeks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peginterferon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alpha-2a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(40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kd)/ribavirin therapy. 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Hepatology</a:t>
            </a:r>
            <a:r>
              <a:rPr sz="800" i="1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2006;43(5):954-60.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900" y="3181540"/>
            <a:ext cx="3595370" cy="5082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515" marR="35560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Berg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T,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von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Wagner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Nasser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S,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al.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Extended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duration 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type </a:t>
            </a:r>
            <a:r>
              <a:rPr sz="800" spc="-135" dirty="0">
                <a:solidFill>
                  <a:srgbClr val="231F20"/>
                </a:solidFill>
                <a:latin typeface="Lucida Sans"/>
                <a:cs typeface="Lucida Sans"/>
              </a:rPr>
              <a:t>1: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comparing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48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versus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72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weeks 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pegintrferon-alfa-2a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plus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ribavirin.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Gastroenterology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2006;130(4):1086-1097.</a:t>
            </a:r>
            <a:endParaRPr sz="800">
              <a:latin typeface="Lucida Sans"/>
              <a:cs typeface="Lucida Sans"/>
            </a:endParaRPr>
          </a:p>
          <a:p>
            <a:pPr marL="183515" marR="264795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Pearlman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BL,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Ehleben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C,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Saifee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S.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Treatment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extension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72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weeks of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peginterferon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ribavirin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1-infected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slow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responders.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Hepatology</a:t>
            </a:r>
            <a:r>
              <a:rPr sz="800" i="1" spc="-1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2007;46(6):1688-94.</a:t>
            </a:r>
            <a:endParaRPr sz="800">
              <a:latin typeface="Lucida Sans"/>
              <a:cs typeface="Lucida Sans"/>
            </a:endParaRPr>
          </a:p>
          <a:p>
            <a:pPr marL="183515" marR="47625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Sanchez-Tapias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JM,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Diago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M,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Escartin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al.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Peginterferon-alfa2a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plus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ribavirin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48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versus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72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weeks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patients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detectable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RNA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week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treatment.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Gastroenterology</a:t>
            </a:r>
            <a:r>
              <a:rPr sz="800" i="1" spc="16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2006;131(2):451-60.</a:t>
            </a:r>
            <a:endParaRPr sz="800">
              <a:latin typeface="Lucida Sans"/>
              <a:cs typeface="Lucida Sans"/>
            </a:endParaRPr>
          </a:p>
          <a:p>
            <a:pPr marL="183515" marR="49530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Germer </a:t>
            </a:r>
            <a:r>
              <a:rPr sz="800" spc="40" dirty="0">
                <a:solidFill>
                  <a:srgbClr val="231F20"/>
                </a:solidFill>
                <a:latin typeface="Lucida Sans"/>
                <a:cs typeface="Lucida Sans"/>
              </a:rPr>
              <a:t>JJ,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Harmsen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WS,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Mandredkar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JN,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al.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Evaluation 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COBAS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TaqMan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test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automated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processing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using MagNA pure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LC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instrument. </a:t>
            </a:r>
            <a:r>
              <a:rPr sz="800" spc="95" dirty="0">
                <a:solidFill>
                  <a:srgbClr val="231F20"/>
                </a:solidFill>
                <a:latin typeface="Lucida Sans"/>
                <a:cs typeface="Lucida Sans"/>
              </a:rPr>
              <a:t>J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Clin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Microbiol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2005;43(1):23-8.</a:t>
            </a:r>
            <a:endParaRPr sz="800">
              <a:latin typeface="Lucida Sans"/>
              <a:cs typeface="Lucida Sans"/>
            </a:endParaRPr>
          </a:p>
          <a:p>
            <a:pPr marL="183515" marR="122555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Saldanha 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J,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Heath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Aberham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al.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World Health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Organization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collaborative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study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establish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replacement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international standard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acid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technology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assays.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Vox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Sang 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2005;88:202-4.</a:t>
            </a:r>
            <a:endParaRPr sz="800">
              <a:latin typeface="Lucida Sans"/>
              <a:cs typeface="Lucida Sans"/>
            </a:endParaRPr>
          </a:p>
          <a:p>
            <a:pPr marL="183515" marR="5080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Myers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TW,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Gelfand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DH.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Reverse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Transcription and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DNA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Thermus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thermophilus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DNA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polymerase.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Biochem</a:t>
            </a:r>
            <a:r>
              <a:rPr sz="800" i="1" spc="114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1991;30(31):7661-6.</a:t>
            </a:r>
            <a:endParaRPr sz="800">
              <a:latin typeface="Lucida Sans"/>
              <a:cs typeface="Lucida Sans"/>
            </a:endParaRPr>
          </a:p>
          <a:p>
            <a:pPr marL="183515" marR="53975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Smith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DB,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Mellor 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J,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Jarvis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LM,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al.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Variation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5´non-coding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region: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implications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secondary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structure, virus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detection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typing.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International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Collaborative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Study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Group. 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J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Gen </a:t>
            </a:r>
            <a:r>
              <a:rPr sz="800" i="1" spc="10" dirty="0">
                <a:solidFill>
                  <a:srgbClr val="231F20"/>
                </a:solidFill>
                <a:latin typeface="Arial Narrow"/>
                <a:cs typeface="Arial Narrow"/>
              </a:rPr>
              <a:t>Virol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1995;76(Pt7):1749-61.</a:t>
            </a:r>
            <a:endParaRPr sz="800">
              <a:latin typeface="Lucida Sans"/>
              <a:cs typeface="Lucida Sans"/>
            </a:endParaRPr>
          </a:p>
          <a:p>
            <a:pPr marL="183515" marR="163830" indent="-170815" algn="just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US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Department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Health 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Services.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Biosafety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Microbiological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Biomedical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Laboratories,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Fifth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Edition.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Washington,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DC: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US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Government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Printing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Office;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December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2009.</a:t>
            </a:r>
            <a:endParaRPr sz="800">
              <a:latin typeface="Lucida Sans"/>
              <a:cs typeface="Lucida Sans"/>
            </a:endParaRPr>
          </a:p>
          <a:p>
            <a:pPr marL="183515" marR="114300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US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Department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Labor,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Occupational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Safety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Health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Administration,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29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CFR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Part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1910.1030,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Occupational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Exposure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Bloodborne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Pathogens.</a:t>
            </a:r>
            <a:endParaRPr sz="800">
              <a:latin typeface="Lucida Sans"/>
              <a:cs typeface="Lucida Sans"/>
            </a:endParaRPr>
          </a:p>
          <a:p>
            <a:pPr marL="183515" marR="193040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World Health Organization. Laboratory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Biosafety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Manual.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Geneva: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World Health  Organization;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2004.</a:t>
            </a:r>
            <a:endParaRPr sz="800">
              <a:latin typeface="Lucida Sans"/>
              <a:cs typeface="Lucida Sans"/>
            </a:endParaRPr>
          </a:p>
          <a:p>
            <a:pPr marL="183515" marR="93345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Laboratory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Standards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Institute.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Protection 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Laboratory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Workers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Occupationally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Acquired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Infections: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Approved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Guideline -Third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Edition.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CLSI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Document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M29-A3.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Wayne, PA: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Laboratory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Standards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Institute, 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2005.</a:t>
            </a:r>
            <a:endParaRPr sz="800">
              <a:latin typeface="Lucida Sans"/>
              <a:cs typeface="Lucida Sans"/>
            </a:endParaRPr>
          </a:p>
          <a:p>
            <a:pPr marL="183515" marR="163830" indent="-170815" algn="just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Sehulster LM,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Hollinger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FB,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Dreesman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GR,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al.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Immunological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biophysical  alteration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B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antigens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sodium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hypochlorite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disinfection.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Appl. 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Envir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Microbio</a:t>
            </a: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1981;42(5):762-7.</a:t>
            </a:r>
            <a:endParaRPr sz="800">
              <a:latin typeface="Lucida Sans"/>
              <a:cs typeface="Lucida Sans"/>
            </a:endParaRPr>
          </a:p>
          <a:p>
            <a:pPr marL="183515" marR="48895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CDC. Guidelines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prevention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immunodeficiency virus 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 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B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virus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health-care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public-safety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workers.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MMWR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1989; 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38(S-6): </a:t>
            </a:r>
            <a:r>
              <a:rPr sz="800" spc="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16S.</a:t>
            </a:r>
            <a:endParaRPr sz="800">
              <a:latin typeface="Lucida Sans"/>
              <a:cs typeface="Lucida Sans"/>
            </a:endParaRPr>
          </a:p>
          <a:p>
            <a:pPr marL="183515" marR="17145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Laboratory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Standards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Institute.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Laboratory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Waste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Management: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Approved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Guideline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–Second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Edition.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CLSI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Document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GP5-A2.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Wayne, PA: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CLSI,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2002;22(3):1-23,32-44.</a:t>
            </a:r>
            <a:endParaRPr sz="800">
              <a:latin typeface="Lucida Sans"/>
              <a:cs typeface="Lucida Sans"/>
            </a:endParaRPr>
          </a:p>
          <a:p>
            <a:pPr marL="183515" marR="43180" indent="-170815" algn="just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US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Environmental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Protection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Agency.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EPA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Guide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Infectious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Waste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Management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Publication No.EPA/530-SW-86-014.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Washington,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DC: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US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Environmental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Protection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Agency,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1986:1-1  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–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5-5, R1-R3,</a:t>
            </a:r>
            <a:r>
              <a:rPr sz="800" spc="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A1-A24.</a:t>
            </a:r>
            <a:endParaRPr sz="800">
              <a:latin typeface="Lucida Sans"/>
              <a:cs typeface="Lucida Sans"/>
            </a:endParaRPr>
          </a:p>
          <a:p>
            <a:pPr marL="183515" marR="40005" indent="-170815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Laboratory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Standards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Institute.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Evaluation 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Linearity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Quantitative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Measurement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Procedures: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Statistical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Approach;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Approved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Guideline.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CLSI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Document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EP6-A.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CLSI: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Wayne, PA; </a:t>
            </a:r>
            <a:r>
              <a:rPr sz="8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2002.</a:t>
            </a:r>
            <a:endParaRPr sz="800">
              <a:latin typeface="Lucida Sans"/>
              <a:cs typeface="Lucida Sans"/>
            </a:endParaRPr>
          </a:p>
          <a:p>
            <a:pPr marL="183515" marR="38735" indent="-170815" algn="just">
              <a:lnSpc>
                <a:spcPts val="850"/>
              </a:lnSpc>
              <a:buAutoNum type="arabicPeriod"/>
              <a:tabLst>
                <a:tab pos="184150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Laboratory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Standards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Institute.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Protocols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Determination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Limits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 Detection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Limits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Quantitation;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Approved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Guideline.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CLSI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Document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EP17-A. 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CLSI: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Wayne, PA;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2008.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17779" y="9301250"/>
            <a:ext cx="361315" cy="288925"/>
          </a:xfrm>
          <a:custGeom>
            <a:avLst/>
            <a:gdLst/>
            <a:ahLst/>
            <a:cxnLst/>
            <a:rect l="l" t="t" r="r" b="b"/>
            <a:pathLst>
              <a:path w="361315" h="288925">
                <a:moveTo>
                  <a:pt x="264566" y="96253"/>
                </a:moveTo>
                <a:lnTo>
                  <a:pt x="47942" y="96253"/>
                </a:lnTo>
                <a:lnTo>
                  <a:pt x="29280" y="100012"/>
                </a:lnTo>
                <a:lnTo>
                  <a:pt x="14041" y="110267"/>
                </a:lnTo>
                <a:lnTo>
                  <a:pt x="3767" y="125485"/>
                </a:lnTo>
                <a:lnTo>
                  <a:pt x="0" y="144132"/>
                </a:lnTo>
                <a:lnTo>
                  <a:pt x="0" y="240690"/>
                </a:lnTo>
                <a:lnTo>
                  <a:pt x="3767" y="259337"/>
                </a:lnTo>
                <a:lnTo>
                  <a:pt x="14041" y="274569"/>
                </a:lnTo>
                <a:lnTo>
                  <a:pt x="29280" y="284840"/>
                </a:lnTo>
                <a:lnTo>
                  <a:pt x="47942" y="288607"/>
                </a:lnTo>
                <a:lnTo>
                  <a:pt x="312851" y="288607"/>
                </a:lnTo>
                <a:lnTo>
                  <a:pt x="331513" y="284840"/>
                </a:lnTo>
                <a:lnTo>
                  <a:pt x="346738" y="274569"/>
                </a:lnTo>
                <a:lnTo>
                  <a:pt x="356996" y="259337"/>
                </a:lnTo>
                <a:lnTo>
                  <a:pt x="360756" y="240690"/>
                </a:lnTo>
                <a:lnTo>
                  <a:pt x="360756" y="240538"/>
                </a:lnTo>
                <a:lnTo>
                  <a:pt x="55029" y="240538"/>
                </a:lnTo>
                <a:lnTo>
                  <a:pt x="48082" y="233667"/>
                </a:lnTo>
                <a:lnTo>
                  <a:pt x="48044" y="151218"/>
                </a:lnTo>
                <a:lnTo>
                  <a:pt x="55029" y="144284"/>
                </a:lnTo>
                <a:lnTo>
                  <a:pt x="264566" y="144284"/>
                </a:lnTo>
                <a:lnTo>
                  <a:pt x="264566" y="96253"/>
                </a:lnTo>
                <a:close/>
              </a:path>
              <a:path w="361315" h="288925">
                <a:moveTo>
                  <a:pt x="312851" y="0"/>
                </a:moveTo>
                <a:lnTo>
                  <a:pt x="0" y="0"/>
                </a:lnTo>
                <a:lnTo>
                  <a:pt x="0" y="48044"/>
                </a:lnTo>
                <a:lnTo>
                  <a:pt x="305816" y="48094"/>
                </a:lnTo>
                <a:lnTo>
                  <a:pt x="312724" y="55029"/>
                </a:lnTo>
                <a:lnTo>
                  <a:pt x="312585" y="233667"/>
                </a:lnTo>
                <a:lnTo>
                  <a:pt x="305663" y="240538"/>
                </a:lnTo>
                <a:lnTo>
                  <a:pt x="360756" y="240538"/>
                </a:lnTo>
                <a:lnTo>
                  <a:pt x="360756" y="47917"/>
                </a:lnTo>
                <a:lnTo>
                  <a:pt x="356996" y="29264"/>
                </a:lnTo>
                <a:lnTo>
                  <a:pt x="346738" y="14033"/>
                </a:lnTo>
                <a:lnTo>
                  <a:pt x="331513" y="3765"/>
                </a:lnTo>
                <a:lnTo>
                  <a:pt x="31285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926" y="9303717"/>
            <a:ext cx="158750" cy="142240"/>
          </a:xfrm>
          <a:custGeom>
            <a:avLst/>
            <a:gdLst/>
            <a:ahLst/>
            <a:cxnLst/>
            <a:rect l="l" t="t" r="r" b="b"/>
            <a:pathLst>
              <a:path w="158750" h="142240">
                <a:moveTo>
                  <a:pt x="62890" y="123063"/>
                </a:moveTo>
                <a:lnTo>
                  <a:pt x="0" y="123063"/>
                </a:lnTo>
                <a:lnTo>
                  <a:pt x="0" y="141884"/>
                </a:lnTo>
                <a:lnTo>
                  <a:pt x="62890" y="141884"/>
                </a:lnTo>
                <a:lnTo>
                  <a:pt x="62890" y="123063"/>
                </a:lnTo>
                <a:close/>
              </a:path>
              <a:path w="158750" h="142240">
                <a:moveTo>
                  <a:pt x="158369" y="123063"/>
                </a:moveTo>
                <a:lnTo>
                  <a:pt x="80264" y="123063"/>
                </a:lnTo>
                <a:lnTo>
                  <a:pt x="80264" y="141884"/>
                </a:lnTo>
                <a:lnTo>
                  <a:pt x="158369" y="141884"/>
                </a:lnTo>
                <a:lnTo>
                  <a:pt x="158369" y="123063"/>
                </a:lnTo>
                <a:close/>
              </a:path>
              <a:path w="158750" h="142240">
                <a:moveTo>
                  <a:pt x="100584" y="0"/>
                </a:moveTo>
                <a:lnTo>
                  <a:pt x="57785" y="0"/>
                </a:lnTo>
                <a:lnTo>
                  <a:pt x="22047" y="106997"/>
                </a:lnTo>
                <a:lnTo>
                  <a:pt x="17729" y="120040"/>
                </a:lnTo>
                <a:lnTo>
                  <a:pt x="14770" y="123063"/>
                </a:lnTo>
                <a:lnTo>
                  <a:pt x="50926" y="123063"/>
                </a:lnTo>
                <a:lnTo>
                  <a:pt x="43434" y="122415"/>
                </a:lnTo>
                <a:lnTo>
                  <a:pt x="43434" y="115963"/>
                </a:lnTo>
                <a:lnTo>
                  <a:pt x="44272" y="112763"/>
                </a:lnTo>
                <a:lnTo>
                  <a:pt x="46621" y="105283"/>
                </a:lnTo>
                <a:lnTo>
                  <a:pt x="49199" y="96735"/>
                </a:lnTo>
                <a:lnTo>
                  <a:pt x="132917" y="96735"/>
                </a:lnTo>
                <a:lnTo>
                  <a:pt x="126626" y="77914"/>
                </a:lnTo>
                <a:lnTo>
                  <a:pt x="55372" y="77914"/>
                </a:lnTo>
                <a:lnTo>
                  <a:pt x="70624" y="31864"/>
                </a:lnTo>
                <a:lnTo>
                  <a:pt x="111234" y="31864"/>
                </a:lnTo>
                <a:lnTo>
                  <a:pt x="100584" y="0"/>
                </a:lnTo>
                <a:close/>
              </a:path>
              <a:path w="158750" h="142240">
                <a:moveTo>
                  <a:pt x="132917" y="96735"/>
                </a:moveTo>
                <a:lnTo>
                  <a:pt x="92887" y="96735"/>
                </a:lnTo>
                <a:lnTo>
                  <a:pt x="97345" y="112153"/>
                </a:lnTo>
                <a:lnTo>
                  <a:pt x="98196" y="115354"/>
                </a:lnTo>
                <a:lnTo>
                  <a:pt x="98437" y="117703"/>
                </a:lnTo>
                <a:lnTo>
                  <a:pt x="98437" y="122186"/>
                </a:lnTo>
                <a:lnTo>
                  <a:pt x="93078" y="123063"/>
                </a:lnTo>
                <a:lnTo>
                  <a:pt x="143611" y="123063"/>
                </a:lnTo>
                <a:lnTo>
                  <a:pt x="140614" y="120040"/>
                </a:lnTo>
                <a:lnTo>
                  <a:pt x="136347" y="106997"/>
                </a:lnTo>
                <a:lnTo>
                  <a:pt x="132917" y="96735"/>
                </a:lnTo>
                <a:close/>
              </a:path>
              <a:path w="158750" h="142240">
                <a:moveTo>
                  <a:pt x="111234" y="31864"/>
                </a:moveTo>
                <a:lnTo>
                  <a:pt x="71031" y="31864"/>
                </a:lnTo>
                <a:lnTo>
                  <a:pt x="86436" y="77914"/>
                </a:lnTo>
                <a:lnTo>
                  <a:pt x="126626" y="77914"/>
                </a:lnTo>
                <a:lnTo>
                  <a:pt x="111234" y="3186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04163" y="9303721"/>
            <a:ext cx="125095" cy="145415"/>
          </a:xfrm>
          <a:custGeom>
            <a:avLst/>
            <a:gdLst/>
            <a:ahLst/>
            <a:cxnLst/>
            <a:rect l="l" t="t" r="r" b="b"/>
            <a:pathLst>
              <a:path w="125095" h="145415">
                <a:moveTo>
                  <a:pt x="114924" y="128587"/>
                </a:moveTo>
                <a:lnTo>
                  <a:pt x="47688" y="128587"/>
                </a:lnTo>
                <a:lnTo>
                  <a:pt x="54111" y="136133"/>
                </a:lnTo>
                <a:lnTo>
                  <a:pt x="61934" y="141243"/>
                </a:lnTo>
                <a:lnTo>
                  <a:pt x="70877" y="144143"/>
                </a:lnTo>
                <a:lnTo>
                  <a:pt x="80657" y="145059"/>
                </a:lnTo>
                <a:lnTo>
                  <a:pt x="101088" y="140707"/>
                </a:lnTo>
                <a:lnTo>
                  <a:pt x="114731" y="129016"/>
                </a:lnTo>
                <a:lnTo>
                  <a:pt x="114924" y="128587"/>
                </a:lnTo>
                <a:close/>
              </a:path>
              <a:path w="125095" h="145415">
                <a:moveTo>
                  <a:pt x="53073" y="0"/>
                </a:moveTo>
                <a:lnTo>
                  <a:pt x="0" y="0"/>
                </a:lnTo>
                <a:lnTo>
                  <a:pt x="0" y="17106"/>
                </a:lnTo>
                <a:lnTo>
                  <a:pt x="16027" y="17106"/>
                </a:lnTo>
                <a:lnTo>
                  <a:pt x="17525" y="20307"/>
                </a:lnTo>
                <a:lnTo>
                  <a:pt x="17525" y="141884"/>
                </a:lnTo>
                <a:lnTo>
                  <a:pt x="41516" y="141884"/>
                </a:lnTo>
                <a:lnTo>
                  <a:pt x="47688" y="128587"/>
                </a:lnTo>
                <a:lnTo>
                  <a:pt x="114924" y="128587"/>
                </a:lnTo>
                <a:lnTo>
                  <a:pt x="115773" y="126695"/>
                </a:lnTo>
                <a:lnTo>
                  <a:pt x="69951" y="126695"/>
                </a:lnTo>
                <a:lnTo>
                  <a:pt x="62267" y="124312"/>
                </a:lnTo>
                <a:lnTo>
                  <a:pt x="57026" y="117433"/>
                </a:lnTo>
                <a:lnTo>
                  <a:pt x="54028" y="106464"/>
                </a:lnTo>
                <a:lnTo>
                  <a:pt x="53073" y="91808"/>
                </a:lnTo>
                <a:lnTo>
                  <a:pt x="54028" y="77151"/>
                </a:lnTo>
                <a:lnTo>
                  <a:pt x="57026" y="66190"/>
                </a:lnTo>
                <a:lnTo>
                  <a:pt x="62267" y="59323"/>
                </a:lnTo>
                <a:lnTo>
                  <a:pt x="69951" y="56946"/>
                </a:lnTo>
                <a:lnTo>
                  <a:pt x="115795" y="56946"/>
                </a:lnTo>
                <a:lnTo>
                  <a:pt x="114731" y="54576"/>
                </a:lnTo>
                <a:lnTo>
                  <a:pt x="113215" y="53276"/>
                </a:lnTo>
                <a:lnTo>
                  <a:pt x="53073" y="53276"/>
                </a:lnTo>
                <a:lnTo>
                  <a:pt x="53073" y="0"/>
                </a:lnTo>
                <a:close/>
              </a:path>
              <a:path w="125095" h="145415">
                <a:moveTo>
                  <a:pt x="115795" y="56946"/>
                </a:moveTo>
                <a:lnTo>
                  <a:pt x="69951" y="56946"/>
                </a:lnTo>
                <a:lnTo>
                  <a:pt x="77673" y="59323"/>
                </a:lnTo>
                <a:lnTo>
                  <a:pt x="82924" y="66190"/>
                </a:lnTo>
                <a:lnTo>
                  <a:pt x="85917" y="77151"/>
                </a:lnTo>
                <a:lnTo>
                  <a:pt x="86868" y="91808"/>
                </a:lnTo>
                <a:lnTo>
                  <a:pt x="85917" y="106464"/>
                </a:lnTo>
                <a:lnTo>
                  <a:pt x="82924" y="117433"/>
                </a:lnTo>
                <a:lnTo>
                  <a:pt x="77673" y="124312"/>
                </a:lnTo>
                <a:lnTo>
                  <a:pt x="69951" y="126695"/>
                </a:lnTo>
                <a:lnTo>
                  <a:pt x="115773" y="126695"/>
                </a:lnTo>
                <a:lnTo>
                  <a:pt x="122355" y="112033"/>
                </a:lnTo>
                <a:lnTo>
                  <a:pt x="124726" y="91808"/>
                </a:lnTo>
                <a:lnTo>
                  <a:pt x="122355" y="71571"/>
                </a:lnTo>
                <a:lnTo>
                  <a:pt x="115795" y="56946"/>
                </a:lnTo>
                <a:close/>
              </a:path>
              <a:path w="125095" h="145415">
                <a:moveTo>
                  <a:pt x="80657" y="38519"/>
                </a:moveTo>
                <a:lnTo>
                  <a:pt x="73402" y="39558"/>
                </a:lnTo>
                <a:lnTo>
                  <a:pt x="66222" y="42521"/>
                </a:lnTo>
                <a:lnTo>
                  <a:pt x="59363" y="47171"/>
                </a:lnTo>
                <a:lnTo>
                  <a:pt x="53073" y="53276"/>
                </a:lnTo>
                <a:lnTo>
                  <a:pt x="113215" y="53276"/>
                </a:lnTo>
                <a:lnTo>
                  <a:pt x="101088" y="42875"/>
                </a:lnTo>
                <a:lnTo>
                  <a:pt x="80657" y="3851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24204" y="9303721"/>
            <a:ext cx="125095" cy="145415"/>
          </a:xfrm>
          <a:custGeom>
            <a:avLst/>
            <a:gdLst/>
            <a:ahLst/>
            <a:cxnLst/>
            <a:rect l="l" t="t" r="r" b="b"/>
            <a:pathLst>
              <a:path w="125095" h="145415">
                <a:moveTo>
                  <a:pt x="114970" y="128587"/>
                </a:moveTo>
                <a:lnTo>
                  <a:pt x="47713" y="128587"/>
                </a:lnTo>
                <a:lnTo>
                  <a:pt x="54137" y="136133"/>
                </a:lnTo>
                <a:lnTo>
                  <a:pt x="61961" y="141243"/>
                </a:lnTo>
                <a:lnTo>
                  <a:pt x="70907" y="144143"/>
                </a:lnTo>
                <a:lnTo>
                  <a:pt x="80695" y="145059"/>
                </a:lnTo>
                <a:lnTo>
                  <a:pt x="101124" y="140707"/>
                </a:lnTo>
                <a:lnTo>
                  <a:pt x="114777" y="129016"/>
                </a:lnTo>
                <a:lnTo>
                  <a:pt x="114970" y="128587"/>
                </a:lnTo>
                <a:close/>
              </a:path>
              <a:path w="125095" h="145415">
                <a:moveTo>
                  <a:pt x="53098" y="0"/>
                </a:moveTo>
                <a:lnTo>
                  <a:pt x="0" y="0"/>
                </a:lnTo>
                <a:lnTo>
                  <a:pt x="0" y="17106"/>
                </a:lnTo>
                <a:lnTo>
                  <a:pt x="16027" y="17106"/>
                </a:lnTo>
                <a:lnTo>
                  <a:pt x="17551" y="20307"/>
                </a:lnTo>
                <a:lnTo>
                  <a:pt x="17551" y="141884"/>
                </a:lnTo>
                <a:lnTo>
                  <a:pt x="41528" y="141884"/>
                </a:lnTo>
                <a:lnTo>
                  <a:pt x="47713" y="128587"/>
                </a:lnTo>
                <a:lnTo>
                  <a:pt x="114970" y="128587"/>
                </a:lnTo>
                <a:lnTo>
                  <a:pt x="115821" y="126695"/>
                </a:lnTo>
                <a:lnTo>
                  <a:pt x="69976" y="126695"/>
                </a:lnTo>
                <a:lnTo>
                  <a:pt x="62298" y="124312"/>
                </a:lnTo>
                <a:lnTo>
                  <a:pt x="57056" y="117433"/>
                </a:lnTo>
                <a:lnTo>
                  <a:pt x="54055" y="106464"/>
                </a:lnTo>
                <a:lnTo>
                  <a:pt x="53098" y="91808"/>
                </a:lnTo>
                <a:lnTo>
                  <a:pt x="54055" y="77151"/>
                </a:lnTo>
                <a:lnTo>
                  <a:pt x="57056" y="66190"/>
                </a:lnTo>
                <a:lnTo>
                  <a:pt x="62298" y="59323"/>
                </a:lnTo>
                <a:lnTo>
                  <a:pt x="69976" y="56946"/>
                </a:lnTo>
                <a:lnTo>
                  <a:pt x="115842" y="56946"/>
                </a:lnTo>
                <a:lnTo>
                  <a:pt x="114777" y="54576"/>
                </a:lnTo>
                <a:lnTo>
                  <a:pt x="113260" y="53276"/>
                </a:lnTo>
                <a:lnTo>
                  <a:pt x="53098" y="53276"/>
                </a:lnTo>
                <a:lnTo>
                  <a:pt x="53098" y="0"/>
                </a:lnTo>
                <a:close/>
              </a:path>
              <a:path w="125095" h="145415">
                <a:moveTo>
                  <a:pt x="115842" y="56946"/>
                </a:moveTo>
                <a:lnTo>
                  <a:pt x="69976" y="56946"/>
                </a:lnTo>
                <a:lnTo>
                  <a:pt x="77688" y="59323"/>
                </a:lnTo>
                <a:lnTo>
                  <a:pt x="82940" y="66190"/>
                </a:lnTo>
                <a:lnTo>
                  <a:pt x="85939" y="77151"/>
                </a:lnTo>
                <a:lnTo>
                  <a:pt x="86893" y="91808"/>
                </a:lnTo>
                <a:lnTo>
                  <a:pt x="85939" y="106464"/>
                </a:lnTo>
                <a:lnTo>
                  <a:pt x="82940" y="117433"/>
                </a:lnTo>
                <a:lnTo>
                  <a:pt x="77688" y="124312"/>
                </a:lnTo>
                <a:lnTo>
                  <a:pt x="69976" y="126695"/>
                </a:lnTo>
                <a:lnTo>
                  <a:pt x="115821" y="126695"/>
                </a:lnTo>
                <a:lnTo>
                  <a:pt x="122413" y="112033"/>
                </a:lnTo>
                <a:lnTo>
                  <a:pt x="124790" y="91808"/>
                </a:lnTo>
                <a:lnTo>
                  <a:pt x="122413" y="71571"/>
                </a:lnTo>
                <a:lnTo>
                  <a:pt x="115842" y="56946"/>
                </a:lnTo>
                <a:close/>
              </a:path>
              <a:path w="125095" h="145415">
                <a:moveTo>
                  <a:pt x="80695" y="38519"/>
                </a:moveTo>
                <a:lnTo>
                  <a:pt x="73429" y="39558"/>
                </a:lnTo>
                <a:lnTo>
                  <a:pt x="66249" y="42521"/>
                </a:lnTo>
                <a:lnTo>
                  <a:pt x="59393" y="47171"/>
                </a:lnTo>
                <a:lnTo>
                  <a:pt x="53098" y="53276"/>
                </a:lnTo>
                <a:lnTo>
                  <a:pt x="113260" y="53276"/>
                </a:lnTo>
                <a:lnTo>
                  <a:pt x="101124" y="42875"/>
                </a:lnTo>
                <a:lnTo>
                  <a:pt x="80695" y="3851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9243" y="9342249"/>
            <a:ext cx="110489" cy="106680"/>
          </a:xfrm>
          <a:custGeom>
            <a:avLst/>
            <a:gdLst/>
            <a:ahLst/>
            <a:cxnLst/>
            <a:rect l="l" t="t" r="r" b="b"/>
            <a:pathLst>
              <a:path w="110490" h="106679">
                <a:moveTo>
                  <a:pt x="55232" y="0"/>
                </a:moveTo>
                <a:lnTo>
                  <a:pt x="33143" y="3507"/>
                </a:lnTo>
                <a:lnTo>
                  <a:pt x="15652" y="13793"/>
                </a:lnTo>
                <a:lnTo>
                  <a:pt x="4143" y="30502"/>
                </a:lnTo>
                <a:lnTo>
                  <a:pt x="0" y="53276"/>
                </a:lnTo>
                <a:lnTo>
                  <a:pt x="4143" y="76036"/>
                </a:lnTo>
                <a:lnTo>
                  <a:pt x="15652" y="92736"/>
                </a:lnTo>
                <a:lnTo>
                  <a:pt x="33143" y="103020"/>
                </a:lnTo>
                <a:lnTo>
                  <a:pt x="55232" y="106527"/>
                </a:lnTo>
                <a:lnTo>
                  <a:pt x="77306" y="103020"/>
                </a:lnTo>
                <a:lnTo>
                  <a:pt x="94789" y="92736"/>
                </a:lnTo>
                <a:lnTo>
                  <a:pt x="97074" y="89420"/>
                </a:lnTo>
                <a:lnTo>
                  <a:pt x="55232" y="89420"/>
                </a:lnTo>
                <a:lnTo>
                  <a:pt x="47101" y="87321"/>
                </a:lnTo>
                <a:lnTo>
                  <a:pt x="41744" y="80811"/>
                </a:lnTo>
                <a:lnTo>
                  <a:pt x="38798" y="69570"/>
                </a:lnTo>
                <a:lnTo>
                  <a:pt x="37896" y="53276"/>
                </a:lnTo>
                <a:lnTo>
                  <a:pt x="38798" y="36962"/>
                </a:lnTo>
                <a:lnTo>
                  <a:pt x="41744" y="25714"/>
                </a:lnTo>
                <a:lnTo>
                  <a:pt x="47101" y="19204"/>
                </a:lnTo>
                <a:lnTo>
                  <a:pt x="55232" y="17106"/>
                </a:lnTo>
                <a:lnTo>
                  <a:pt x="97071" y="17106"/>
                </a:lnTo>
                <a:lnTo>
                  <a:pt x="94789" y="13793"/>
                </a:lnTo>
                <a:lnTo>
                  <a:pt x="77306" y="3507"/>
                </a:lnTo>
                <a:lnTo>
                  <a:pt x="55232" y="0"/>
                </a:lnTo>
                <a:close/>
              </a:path>
              <a:path w="110490" h="106679">
                <a:moveTo>
                  <a:pt x="97071" y="17106"/>
                </a:moveTo>
                <a:lnTo>
                  <a:pt x="55232" y="17106"/>
                </a:lnTo>
                <a:lnTo>
                  <a:pt x="63365" y="19204"/>
                </a:lnTo>
                <a:lnTo>
                  <a:pt x="68726" y="25714"/>
                </a:lnTo>
                <a:lnTo>
                  <a:pt x="71677" y="36962"/>
                </a:lnTo>
                <a:lnTo>
                  <a:pt x="72580" y="53276"/>
                </a:lnTo>
                <a:lnTo>
                  <a:pt x="71677" y="69570"/>
                </a:lnTo>
                <a:lnTo>
                  <a:pt x="68726" y="80811"/>
                </a:lnTo>
                <a:lnTo>
                  <a:pt x="63365" y="87321"/>
                </a:lnTo>
                <a:lnTo>
                  <a:pt x="55232" y="89420"/>
                </a:lnTo>
                <a:lnTo>
                  <a:pt x="97074" y="89420"/>
                </a:lnTo>
                <a:lnTo>
                  <a:pt x="106295" y="76036"/>
                </a:lnTo>
                <a:lnTo>
                  <a:pt x="110439" y="53276"/>
                </a:lnTo>
                <a:lnTo>
                  <a:pt x="106295" y="30502"/>
                </a:lnTo>
                <a:lnTo>
                  <a:pt x="97071" y="1710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71626" y="9305656"/>
            <a:ext cx="168275" cy="143510"/>
          </a:xfrm>
          <a:custGeom>
            <a:avLst/>
            <a:gdLst/>
            <a:ahLst/>
            <a:cxnLst/>
            <a:rect l="l" t="t" r="r" b="b"/>
            <a:pathLst>
              <a:path w="168275" h="143509">
                <a:moveTo>
                  <a:pt x="49847" y="56896"/>
                </a:moveTo>
                <a:lnTo>
                  <a:pt x="14350" y="56896"/>
                </a:lnTo>
                <a:lnTo>
                  <a:pt x="14350" y="110629"/>
                </a:lnTo>
                <a:lnTo>
                  <a:pt x="16600" y="124910"/>
                </a:lnTo>
                <a:lnTo>
                  <a:pt x="23201" y="135054"/>
                </a:lnTo>
                <a:lnTo>
                  <a:pt x="33933" y="141108"/>
                </a:lnTo>
                <a:lnTo>
                  <a:pt x="48577" y="143116"/>
                </a:lnTo>
                <a:lnTo>
                  <a:pt x="65030" y="140988"/>
                </a:lnTo>
                <a:lnTo>
                  <a:pt x="76176" y="134735"/>
                </a:lnTo>
                <a:lnTo>
                  <a:pt x="82504" y="124551"/>
                </a:lnTo>
                <a:lnTo>
                  <a:pt x="82598" y="123901"/>
                </a:lnTo>
                <a:lnTo>
                  <a:pt x="52222" y="123901"/>
                </a:lnTo>
                <a:lnTo>
                  <a:pt x="49847" y="120243"/>
                </a:lnTo>
                <a:lnTo>
                  <a:pt x="49847" y="56896"/>
                </a:lnTo>
                <a:close/>
              </a:path>
              <a:path w="168275" h="143509">
                <a:moveTo>
                  <a:pt x="133108" y="56896"/>
                </a:moveTo>
                <a:lnTo>
                  <a:pt x="97637" y="56896"/>
                </a:lnTo>
                <a:lnTo>
                  <a:pt x="97637" y="110629"/>
                </a:lnTo>
                <a:lnTo>
                  <a:pt x="99880" y="124910"/>
                </a:lnTo>
                <a:lnTo>
                  <a:pt x="106468" y="135054"/>
                </a:lnTo>
                <a:lnTo>
                  <a:pt x="117188" y="141108"/>
                </a:lnTo>
                <a:lnTo>
                  <a:pt x="131825" y="143116"/>
                </a:lnTo>
                <a:lnTo>
                  <a:pt x="148286" y="140988"/>
                </a:lnTo>
                <a:lnTo>
                  <a:pt x="159450" y="134735"/>
                </a:lnTo>
                <a:lnTo>
                  <a:pt x="165796" y="124551"/>
                </a:lnTo>
                <a:lnTo>
                  <a:pt x="165890" y="123901"/>
                </a:lnTo>
                <a:lnTo>
                  <a:pt x="135458" y="123901"/>
                </a:lnTo>
                <a:lnTo>
                  <a:pt x="133108" y="120243"/>
                </a:lnTo>
                <a:lnTo>
                  <a:pt x="133108" y="56896"/>
                </a:lnTo>
                <a:close/>
              </a:path>
              <a:path w="168275" h="143509">
                <a:moveTo>
                  <a:pt x="84505" y="91567"/>
                </a:moveTo>
                <a:lnTo>
                  <a:pt x="67437" y="91567"/>
                </a:lnTo>
                <a:lnTo>
                  <a:pt x="67437" y="118097"/>
                </a:lnTo>
                <a:lnTo>
                  <a:pt x="65265" y="123901"/>
                </a:lnTo>
                <a:lnTo>
                  <a:pt x="82598" y="123901"/>
                </a:lnTo>
                <a:lnTo>
                  <a:pt x="84505" y="110629"/>
                </a:lnTo>
                <a:lnTo>
                  <a:pt x="84505" y="91567"/>
                </a:lnTo>
                <a:close/>
              </a:path>
              <a:path w="168275" h="143509">
                <a:moveTo>
                  <a:pt x="167805" y="91567"/>
                </a:moveTo>
                <a:lnTo>
                  <a:pt x="150647" y="91567"/>
                </a:lnTo>
                <a:lnTo>
                  <a:pt x="150647" y="118097"/>
                </a:lnTo>
                <a:lnTo>
                  <a:pt x="148526" y="123901"/>
                </a:lnTo>
                <a:lnTo>
                  <a:pt x="165890" y="123901"/>
                </a:lnTo>
                <a:lnTo>
                  <a:pt x="167805" y="110629"/>
                </a:lnTo>
                <a:lnTo>
                  <a:pt x="167805" y="91567"/>
                </a:lnTo>
                <a:close/>
              </a:path>
              <a:path w="168275" h="143509">
                <a:moveTo>
                  <a:pt x="49847" y="0"/>
                </a:moveTo>
                <a:lnTo>
                  <a:pt x="28676" y="0"/>
                </a:lnTo>
                <a:lnTo>
                  <a:pt x="26474" y="13703"/>
                </a:lnTo>
                <a:lnTo>
                  <a:pt x="21710" y="26554"/>
                </a:lnTo>
                <a:lnTo>
                  <a:pt x="13260" y="36077"/>
                </a:lnTo>
                <a:lnTo>
                  <a:pt x="0" y="39801"/>
                </a:lnTo>
                <a:lnTo>
                  <a:pt x="0" y="56896"/>
                </a:lnTo>
                <a:lnTo>
                  <a:pt x="159410" y="56896"/>
                </a:lnTo>
                <a:lnTo>
                  <a:pt x="159410" y="39801"/>
                </a:lnTo>
                <a:lnTo>
                  <a:pt x="49847" y="39801"/>
                </a:lnTo>
                <a:lnTo>
                  <a:pt x="49847" y="0"/>
                </a:lnTo>
                <a:close/>
              </a:path>
              <a:path w="168275" h="143509">
                <a:moveTo>
                  <a:pt x="133108" y="0"/>
                </a:moveTo>
                <a:lnTo>
                  <a:pt x="111912" y="0"/>
                </a:lnTo>
                <a:lnTo>
                  <a:pt x="109717" y="13703"/>
                </a:lnTo>
                <a:lnTo>
                  <a:pt x="104957" y="26554"/>
                </a:lnTo>
                <a:lnTo>
                  <a:pt x="96508" y="36077"/>
                </a:lnTo>
                <a:lnTo>
                  <a:pt x="83248" y="39801"/>
                </a:lnTo>
                <a:lnTo>
                  <a:pt x="133108" y="39801"/>
                </a:lnTo>
                <a:lnTo>
                  <a:pt x="13310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96435" y="9222346"/>
            <a:ext cx="77470" cy="279400"/>
          </a:xfrm>
          <a:custGeom>
            <a:avLst/>
            <a:gdLst/>
            <a:ahLst/>
            <a:cxnLst/>
            <a:rect l="l" t="t" r="r" b="b"/>
            <a:pathLst>
              <a:path w="77470" h="279400">
                <a:moveTo>
                  <a:pt x="0" y="279234"/>
                </a:moveTo>
                <a:lnTo>
                  <a:pt x="77012" y="279234"/>
                </a:lnTo>
                <a:lnTo>
                  <a:pt x="77012" y="0"/>
                </a:lnTo>
                <a:lnTo>
                  <a:pt x="0" y="0"/>
                </a:lnTo>
                <a:lnTo>
                  <a:pt x="0" y="27923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96435" y="9222346"/>
            <a:ext cx="77470" cy="279400"/>
          </a:xfrm>
          <a:custGeom>
            <a:avLst/>
            <a:gdLst/>
            <a:ahLst/>
            <a:cxnLst/>
            <a:rect l="l" t="t" r="r" b="b"/>
            <a:pathLst>
              <a:path w="77470" h="279400">
                <a:moveTo>
                  <a:pt x="0" y="279234"/>
                </a:moveTo>
                <a:lnTo>
                  <a:pt x="77012" y="279234"/>
                </a:lnTo>
                <a:lnTo>
                  <a:pt x="77012" y="0"/>
                </a:lnTo>
                <a:lnTo>
                  <a:pt x="0" y="0"/>
                </a:lnTo>
                <a:lnTo>
                  <a:pt x="0" y="279234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18495" y="9347720"/>
            <a:ext cx="77470" cy="154305"/>
          </a:xfrm>
          <a:custGeom>
            <a:avLst/>
            <a:gdLst/>
            <a:ahLst/>
            <a:cxnLst/>
            <a:rect l="l" t="t" r="r" b="b"/>
            <a:pathLst>
              <a:path w="77470" h="154304">
                <a:moveTo>
                  <a:pt x="0" y="153835"/>
                </a:moveTo>
                <a:lnTo>
                  <a:pt x="77012" y="153835"/>
                </a:lnTo>
                <a:lnTo>
                  <a:pt x="77012" y="0"/>
                </a:lnTo>
                <a:lnTo>
                  <a:pt x="0" y="0"/>
                </a:lnTo>
                <a:lnTo>
                  <a:pt x="0" y="15383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18698" y="9304472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5" h="76834">
                <a:moveTo>
                  <a:pt x="38277" y="0"/>
                </a:moveTo>
                <a:lnTo>
                  <a:pt x="0" y="42316"/>
                </a:lnTo>
                <a:lnTo>
                  <a:pt x="38277" y="76784"/>
                </a:lnTo>
                <a:lnTo>
                  <a:pt x="76542" y="42316"/>
                </a:lnTo>
                <a:lnTo>
                  <a:pt x="3827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18698" y="9304472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5" h="76834">
                <a:moveTo>
                  <a:pt x="76542" y="42316"/>
                </a:moveTo>
                <a:lnTo>
                  <a:pt x="38277" y="76784"/>
                </a:lnTo>
                <a:lnTo>
                  <a:pt x="0" y="42316"/>
                </a:lnTo>
                <a:lnTo>
                  <a:pt x="38277" y="0"/>
                </a:lnTo>
                <a:lnTo>
                  <a:pt x="76542" y="42316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40504" y="9347619"/>
            <a:ext cx="77470" cy="154305"/>
          </a:xfrm>
          <a:custGeom>
            <a:avLst/>
            <a:gdLst/>
            <a:ahLst/>
            <a:cxnLst/>
            <a:rect l="l" t="t" r="r" b="b"/>
            <a:pathLst>
              <a:path w="77470" h="154304">
                <a:moveTo>
                  <a:pt x="0" y="153835"/>
                </a:moveTo>
                <a:lnTo>
                  <a:pt x="77012" y="153835"/>
                </a:lnTo>
                <a:lnTo>
                  <a:pt x="77012" y="0"/>
                </a:lnTo>
                <a:lnTo>
                  <a:pt x="0" y="0"/>
                </a:lnTo>
                <a:lnTo>
                  <a:pt x="0" y="15383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40720" y="9304379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5" h="76834">
                <a:moveTo>
                  <a:pt x="38277" y="0"/>
                </a:moveTo>
                <a:lnTo>
                  <a:pt x="0" y="42316"/>
                </a:lnTo>
                <a:lnTo>
                  <a:pt x="38277" y="76784"/>
                </a:lnTo>
                <a:lnTo>
                  <a:pt x="76542" y="42316"/>
                </a:lnTo>
                <a:lnTo>
                  <a:pt x="3827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40720" y="9304379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5" h="76834">
                <a:moveTo>
                  <a:pt x="76542" y="42316"/>
                </a:moveTo>
                <a:lnTo>
                  <a:pt x="38277" y="76784"/>
                </a:lnTo>
                <a:lnTo>
                  <a:pt x="0" y="42316"/>
                </a:lnTo>
                <a:lnTo>
                  <a:pt x="38277" y="0"/>
                </a:lnTo>
                <a:lnTo>
                  <a:pt x="76542" y="42316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3542" y="9347720"/>
            <a:ext cx="77470" cy="154305"/>
          </a:xfrm>
          <a:custGeom>
            <a:avLst/>
            <a:gdLst/>
            <a:ahLst/>
            <a:cxnLst/>
            <a:rect l="l" t="t" r="r" b="b"/>
            <a:pathLst>
              <a:path w="77470" h="154304">
                <a:moveTo>
                  <a:pt x="0" y="153835"/>
                </a:moveTo>
                <a:lnTo>
                  <a:pt x="77012" y="153835"/>
                </a:lnTo>
                <a:lnTo>
                  <a:pt x="77012" y="0"/>
                </a:lnTo>
                <a:lnTo>
                  <a:pt x="0" y="0"/>
                </a:lnTo>
                <a:lnTo>
                  <a:pt x="0" y="15383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63542" y="9347720"/>
            <a:ext cx="77470" cy="154305"/>
          </a:xfrm>
          <a:custGeom>
            <a:avLst/>
            <a:gdLst/>
            <a:ahLst/>
            <a:cxnLst/>
            <a:rect l="l" t="t" r="r" b="b"/>
            <a:pathLst>
              <a:path w="77470" h="154304">
                <a:moveTo>
                  <a:pt x="0" y="153835"/>
                </a:moveTo>
                <a:lnTo>
                  <a:pt x="77012" y="153835"/>
                </a:lnTo>
                <a:lnTo>
                  <a:pt x="77012" y="0"/>
                </a:lnTo>
                <a:lnTo>
                  <a:pt x="0" y="0"/>
                </a:lnTo>
                <a:lnTo>
                  <a:pt x="0" y="153835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63771" y="9304478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5" h="76834">
                <a:moveTo>
                  <a:pt x="38265" y="0"/>
                </a:moveTo>
                <a:lnTo>
                  <a:pt x="0" y="42316"/>
                </a:lnTo>
                <a:lnTo>
                  <a:pt x="38265" y="76784"/>
                </a:lnTo>
                <a:lnTo>
                  <a:pt x="76530" y="42316"/>
                </a:lnTo>
                <a:lnTo>
                  <a:pt x="3826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63771" y="9304478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5" h="76834">
                <a:moveTo>
                  <a:pt x="76530" y="42316"/>
                </a:moveTo>
                <a:lnTo>
                  <a:pt x="38265" y="76784"/>
                </a:lnTo>
                <a:lnTo>
                  <a:pt x="0" y="42316"/>
                </a:lnTo>
                <a:lnTo>
                  <a:pt x="38265" y="0"/>
                </a:lnTo>
                <a:lnTo>
                  <a:pt x="76530" y="42316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370285" y="9189191"/>
            <a:ext cx="975994" cy="220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9"/>
              </a:lnSpc>
            </a:pP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Molecular</a:t>
            </a:r>
            <a:r>
              <a:rPr sz="7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Inc.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819"/>
              </a:lnSpc>
            </a:pP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Des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Plaines,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IL </a:t>
            </a:r>
            <a:r>
              <a:rPr sz="700" spc="-105" dirty="0">
                <a:solidFill>
                  <a:srgbClr val="231F20"/>
                </a:solidFill>
                <a:latin typeface="Lucida Sans"/>
                <a:cs typeface="Lucida Sans"/>
              </a:rPr>
              <a:t>60018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USA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905"/>
              </a:lnSpc>
            </a:pPr>
            <a:fld id="{81D60167-4931-47E6-BA6A-407CBD079E47}" type="slidenum">
              <a:rPr spc="-105" dirty="0"/>
              <a:pPr marL="25400">
                <a:lnSpc>
                  <a:spcPts val="905"/>
                </a:lnSpc>
              </a:pPr>
              <a:t>16</a:t>
            </a:fld>
            <a:endParaRPr spc="-105" dirty="0"/>
          </a:p>
        </p:txBody>
      </p:sp>
      <p:sp>
        <p:nvSpPr>
          <p:cNvPr id="25" name="object 25"/>
          <p:cNvSpPr txBox="1"/>
          <p:nvPr/>
        </p:nvSpPr>
        <p:spPr>
          <a:xfrm>
            <a:off x="3949662" y="207263"/>
            <a:ext cx="3593465" cy="1558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5720">
              <a:lnSpc>
                <a:spcPts val="850"/>
              </a:lnSpc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PURCHASE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PRODUCT ALLOWS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PURCHASER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ACID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SEQUENCES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DETECTION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NUCLEIC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ACID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SEQUENCES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VITRO DIAGNOSTICS.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NO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GENERAL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PATENT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OR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OTHER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LICENSE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KIND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OTHER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SPECIFIC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RIGHT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FROM 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PURCHASE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GRANTED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HEREBY. THIS PROVISION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DOES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PROHIBIT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RESALE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THIS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PRODUCT.</a:t>
            </a:r>
            <a:endParaRPr sz="800">
              <a:latin typeface="Lucida Sans"/>
              <a:cs typeface="Lucida Sans"/>
            </a:endParaRPr>
          </a:p>
          <a:p>
            <a:pPr marL="12700" marR="13970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product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used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testing 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screening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pooled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containing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more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than one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individual, 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otherwise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blood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screening.  This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product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licensed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Novartis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Vaccines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Diagnostics,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Inc.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covered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more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following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U.S.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patents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5,714,596;  5,712,088;  5,863,719;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5,372,928;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840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5,851,759;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6,074,816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their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foreign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equivalents.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ts val="850"/>
              </a:lnSpc>
              <a:spcBef>
                <a:spcPts val="155"/>
              </a:spcBef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Armored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RNA</a:t>
            </a:r>
            <a:r>
              <a:rPr sz="675" spc="-75" baseline="30864" dirty="0">
                <a:solidFill>
                  <a:srgbClr val="231F20"/>
                </a:solidFill>
                <a:latin typeface="Lucida Sans"/>
                <a:cs typeface="Lucida Sans"/>
              </a:rPr>
              <a:t>®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patented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technology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jointly developed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Ambion,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Inc.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Cenetron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Diagnostics, LLC.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U.S.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patents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#5,677,124,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#5,919,625,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#5,939,262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patents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pending.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49662" y="1880057"/>
            <a:ext cx="3292475" cy="643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499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1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, </a:t>
            </a:r>
            <a:r>
              <a:rPr sz="800" i="1" spc="-7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2000,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trademarks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Laboratories.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Armored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registered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trademark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Ambion.</a:t>
            </a:r>
            <a:endParaRPr sz="800">
              <a:latin typeface="Lucida Sans"/>
              <a:cs typeface="Lucida Sans"/>
            </a:endParaRPr>
          </a:p>
          <a:p>
            <a:pPr marL="12700" marR="1119505">
              <a:lnSpc>
                <a:spcPct val="103499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ProClin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registered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trademark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Rohm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Haas.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FAM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ROX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trademarks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Life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Technologies.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VIC is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registered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trademark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Life </a:t>
            </a:r>
            <a:r>
              <a:rPr sz="800" spc="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Technologies.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49662" y="2641548"/>
            <a:ext cx="2762885" cy="513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Molecular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Inc. is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legal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manufacturer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the: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ct val="103499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Kit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(List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No.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1N30-90);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Kit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(List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No.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1N30-80); 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Calibrator Kit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(List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No. </a:t>
            </a:r>
            <a:r>
              <a:rPr sz="800" spc="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1N30-70).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49662" y="3272587"/>
            <a:ext cx="1121410" cy="386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  <a:hlinkClick r:id="rId2"/>
              </a:rPr>
              <a:t>www.abbottmolecular.com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ct val="103499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©2011 Abbott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Laboratories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May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2011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9" name="object 29"/>
          <p:cNvSpPr txBox="1"/>
          <p:nvPr/>
        </p:nvSpPr>
        <p:spPr>
          <a:xfrm rot="18900000">
            <a:off x="-14607" y="4840693"/>
            <a:ext cx="7817879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3100" spc="-5" dirty="0">
                <a:latin typeface="Arial"/>
                <a:cs typeface="Arial"/>
              </a:rPr>
              <a:t>For Information Only - Not a </a:t>
            </a:r>
            <a:r>
              <a:rPr sz="3100" spc="-10" dirty="0">
                <a:latin typeface="Arial"/>
                <a:cs typeface="Arial"/>
              </a:rPr>
              <a:t>Controlled</a:t>
            </a:r>
            <a:r>
              <a:rPr sz="3100" spc="5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Copy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3750" y="207238"/>
            <a:ext cx="3245485" cy="442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50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tests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HCV,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HIV-1, 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HIV-2, 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HBsAg. 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material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also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negative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FDA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licensed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PCR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methods  for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HIV-1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RNA.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Preservatives: 0.1%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ProClin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300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0.15%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ProClin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950.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9700" y="645668"/>
            <a:ext cx="92075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3.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98429" y="657301"/>
            <a:ext cx="535940" cy="103505"/>
          </a:xfrm>
          <a:custGeom>
            <a:avLst/>
            <a:gdLst/>
            <a:ahLst/>
            <a:cxnLst/>
            <a:rect l="l" t="t" r="r" b="b"/>
            <a:pathLst>
              <a:path w="535939" h="103504">
                <a:moveTo>
                  <a:pt x="0" y="103136"/>
                </a:moveTo>
                <a:lnTo>
                  <a:pt x="535393" y="103136"/>
                </a:lnTo>
                <a:lnTo>
                  <a:pt x="535393" y="0"/>
                </a:lnTo>
                <a:lnTo>
                  <a:pt x="0" y="0"/>
                </a:lnTo>
                <a:lnTo>
                  <a:pt x="0" y="103136"/>
                </a:lnTo>
                <a:close/>
              </a:path>
            </a:pathLst>
          </a:custGeom>
          <a:ln w="54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15587" y="681469"/>
            <a:ext cx="54610" cy="57150"/>
          </a:xfrm>
          <a:custGeom>
            <a:avLst/>
            <a:gdLst/>
            <a:ahLst/>
            <a:cxnLst/>
            <a:rect l="l" t="t" r="r" b="b"/>
            <a:pathLst>
              <a:path w="54610" h="57150">
                <a:moveTo>
                  <a:pt x="27000" y="0"/>
                </a:moveTo>
                <a:lnTo>
                  <a:pt x="16405" y="1978"/>
                </a:lnTo>
                <a:lnTo>
                  <a:pt x="7832" y="7643"/>
                </a:lnTo>
                <a:lnTo>
                  <a:pt x="2093" y="16593"/>
                </a:lnTo>
                <a:lnTo>
                  <a:pt x="0" y="28422"/>
                </a:lnTo>
                <a:lnTo>
                  <a:pt x="1972" y="40315"/>
                </a:lnTo>
                <a:lnTo>
                  <a:pt x="7653" y="49317"/>
                </a:lnTo>
                <a:lnTo>
                  <a:pt x="16689" y="55018"/>
                </a:lnTo>
                <a:lnTo>
                  <a:pt x="28727" y="57010"/>
                </a:lnTo>
                <a:lnTo>
                  <a:pt x="38575" y="55474"/>
                </a:lnTo>
                <a:lnTo>
                  <a:pt x="46429" y="51046"/>
                </a:lnTo>
                <a:lnTo>
                  <a:pt x="51899" y="43996"/>
                </a:lnTo>
                <a:lnTo>
                  <a:pt x="51966" y="43764"/>
                </a:lnTo>
                <a:lnTo>
                  <a:pt x="19405" y="43764"/>
                </a:lnTo>
                <a:lnTo>
                  <a:pt x="17741" y="36626"/>
                </a:lnTo>
                <a:lnTo>
                  <a:pt x="17741" y="18580"/>
                </a:lnTo>
                <a:lnTo>
                  <a:pt x="21513" y="13233"/>
                </a:lnTo>
                <a:lnTo>
                  <a:pt x="51811" y="13233"/>
                </a:lnTo>
                <a:lnTo>
                  <a:pt x="51690" y="12789"/>
                </a:lnTo>
                <a:lnTo>
                  <a:pt x="46280" y="5840"/>
                </a:lnTo>
                <a:lnTo>
                  <a:pt x="38033" y="1499"/>
                </a:lnTo>
                <a:lnTo>
                  <a:pt x="27000" y="0"/>
                </a:lnTo>
                <a:close/>
              </a:path>
              <a:path w="54610" h="57150">
                <a:moveTo>
                  <a:pt x="54597" y="34594"/>
                </a:moveTo>
                <a:lnTo>
                  <a:pt x="37528" y="34594"/>
                </a:lnTo>
                <a:lnTo>
                  <a:pt x="36855" y="39789"/>
                </a:lnTo>
                <a:lnTo>
                  <a:pt x="34137" y="43764"/>
                </a:lnTo>
                <a:lnTo>
                  <a:pt x="51966" y="43764"/>
                </a:lnTo>
                <a:lnTo>
                  <a:pt x="54597" y="34594"/>
                </a:lnTo>
                <a:close/>
              </a:path>
              <a:path w="54610" h="57150">
                <a:moveTo>
                  <a:pt x="51811" y="13233"/>
                </a:moveTo>
                <a:lnTo>
                  <a:pt x="33312" y="13233"/>
                </a:lnTo>
                <a:lnTo>
                  <a:pt x="36855" y="16471"/>
                </a:lnTo>
                <a:lnTo>
                  <a:pt x="37376" y="22110"/>
                </a:lnTo>
                <a:lnTo>
                  <a:pt x="54216" y="22110"/>
                </a:lnTo>
                <a:lnTo>
                  <a:pt x="51811" y="1323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75378" y="681469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46" y="0"/>
                </a:moveTo>
                <a:lnTo>
                  <a:pt x="16812" y="1992"/>
                </a:lnTo>
                <a:lnTo>
                  <a:pt x="7858" y="7650"/>
                </a:lnTo>
                <a:lnTo>
                  <a:pt x="2060" y="16496"/>
                </a:lnTo>
                <a:lnTo>
                  <a:pt x="0" y="28054"/>
                </a:lnTo>
                <a:lnTo>
                  <a:pt x="2039" y="40345"/>
                </a:lnTo>
                <a:lnTo>
                  <a:pt x="7800" y="49431"/>
                </a:lnTo>
                <a:lnTo>
                  <a:pt x="16748" y="55064"/>
                </a:lnTo>
                <a:lnTo>
                  <a:pt x="28346" y="56997"/>
                </a:lnTo>
                <a:lnTo>
                  <a:pt x="39543" y="55088"/>
                </a:lnTo>
                <a:lnTo>
                  <a:pt x="48563" y="49507"/>
                </a:lnTo>
                <a:lnTo>
                  <a:pt x="52388" y="43764"/>
                </a:lnTo>
                <a:lnTo>
                  <a:pt x="19850" y="43764"/>
                </a:lnTo>
                <a:lnTo>
                  <a:pt x="17741" y="35115"/>
                </a:lnTo>
                <a:lnTo>
                  <a:pt x="17741" y="21361"/>
                </a:lnTo>
                <a:lnTo>
                  <a:pt x="20154" y="13233"/>
                </a:lnTo>
                <a:lnTo>
                  <a:pt x="28194" y="13233"/>
                </a:lnTo>
                <a:lnTo>
                  <a:pt x="36017" y="13004"/>
                </a:lnTo>
                <a:lnTo>
                  <a:pt x="52278" y="13004"/>
                </a:lnTo>
                <a:lnTo>
                  <a:pt x="49806" y="8745"/>
                </a:lnTo>
                <a:lnTo>
                  <a:pt x="40942" y="2398"/>
                </a:lnTo>
                <a:lnTo>
                  <a:pt x="28346" y="0"/>
                </a:lnTo>
                <a:close/>
              </a:path>
              <a:path w="57150" h="57150">
                <a:moveTo>
                  <a:pt x="52278" y="13004"/>
                </a:moveTo>
                <a:lnTo>
                  <a:pt x="36017" y="13004"/>
                </a:lnTo>
                <a:lnTo>
                  <a:pt x="39027" y="20827"/>
                </a:lnTo>
                <a:lnTo>
                  <a:pt x="39027" y="37147"/>
                </a:lnTo>
                <a:lnTo>
                  <a:pt x="36017" y="43764"/>
                </a:lnTo>
                <a:lnTo>
                  <a:pt x="52388" y="43764"/>
                </a:lnTo>
                <a:lnTo>
                  <a:pt x="54580" y="40474"/>
                </a:lnTo>
                <a:lnTo>
                  <a:pt x="56769" y="28206"/>
                </a:lnTo>
                <a:lnTo>
                  <a:pt x="55046" y="17771"/>
                </a:lnTo>
                <a:lnTo>
                  <a:pt x="52278" y="1300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40276" y="682904"/>
            <a:ext cx="52705" cy="54610"/>
          </a:xfrm>
          <a:custGeom>
            <a:avLst/>
            <a:gdLst/>
            <a:ahLst/>
            <a:cxnLst/>
            <a:rect l="l" t="t" r="r" b="b"/>
            <a:pathLst>
              <a:path w="52704" h="54609">
                <a:moveTo>
                  <a:pt x="16611" y="0"/>
                </a:moveTo>
                <a:lnTo>
                  <a:pt x="0" y="0"/>
                </a:lnTo>
                <a:lnTo>
                  <a:pt x="0" y="54140"/>
                </a:lnTo>
                <a:lnTo>
                  <a:pt x="16992" y="54140"/>
                </a:lnTo>
                <a:lnTo>
                  <a:pt x="16992" y="36995"/>
                </a:lnTo>
                <a:lnTo>
                  <a:pt x="16306" y="24663"/>
                </a:lnTo>
                <a:lnTo>
                  <a:pt x="32742" y="24663"/>
                </a:lnTo>
                <a:lnTo>
                  <a:pt x="16611" y="0"/>
                </a:lnTo>
                <a:close/>
              </a:path>
              <a:path w="52704" h="54609">
                <a:moveTo>
                  <a:pt x="32742" y="24663"/>
                </a:moveTo>
                <a:lnTo>
                  <a:pt x="16306" y="24663"/>
                </a:lnTo>
                <a:lnTo>
                  <a:pt x="35636" y="54140"/>
                </a:lnTo>
                <a:lnTo>
                  <a:pt x="52260" y="54140"/>
                </a:lnTo>
                <a:lnTo>
                  <a:pt x="52260" y="29552"/>
                </a:lnTo>
                <a:lnTo>
                  <a:pt x="35940" y="29552"/>
                </a:lnTo>
                <a:lnTo>
                  <a:pt x="32742" y="24663"/>
                </a:lnTo>
                <a:close/>
              </a:path>
              <a:path w="52704" h="54609">
                <a:moveTo>
                  <a:pt x="52260" y="0"/>
                </a:moveTo>
                <a:lnTo>
                  <a:pt x="35267" y="0"/>
                </a:lnTo>
                <a:lnTo>
                  <a:pt x="35267" y="17221"/>
                </a:lnTo>
                <a:lnTo>
                  <a:pt x="35940" y="29552"/>
                </a:lnTo>
                <a:lnTo>
                  <a:pt x="52260" y="29552"/>
                </a:lnTo>
                <a:lnTo>
                  <a:pt x="5226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00054" y="682904"/>
            <a:ext cx="50165" cy="54610"/>
          </a:xfrm>
          <a:custGeom>
            <a:avLst/>
            <a:gdLst/>
            <a:ahLst/>
            <a:cxnLst/>
            <a:rect l="l" t="t" r="r" b="b"/>
            <a:pathLst>
              <a:path w="50164" h="54609">
                <a:moveTo>
                  <a:pt x="33693" y="14211"/>
                </a:moveTo>
                <a:lnTo>
                  <a:pt x="15938" y="14211"/>
                </a:lnTo>
                <a:lnTo>
                  <a:pt x="15938" y="54140"/>
                </a:lnTo>
                <a:lnTo>
                  <a:pt x="33693" y="54140"/>
                </a:lnTo>
                <a:lnTo>
                  <a:pt x="33693" y="14211"/>
                </a:lnTo>
                <a:close/>
              </a:path>
              <a:path w="50164" h="54609">
                <a:moveTo>
                  <a:pt x="49631" y="0"/>
                </a:moveTo>
                <a:lnTo>
                  <a:pt x="0" y="0"/>
                </a:lnTo>
                <a:lnTo>
                  <a:pt x="0" y="14211"/>
                </a:lnTo>
                <a:lnTo>
                  <a:pt x="49631" y="14211"/>
                </a:lnTo>
                <a:lnTo>
                  <a:pt x="4963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56608" y="682904"/>
            <a:ext cx="52069" cy="54610"/>
          </a:xfrm>
          <a:custGeom>
            <a:avLst/>
            <a:gdLst/>
            <a:ahLst/>
            <a:cxnLst/>
            <a:rect l="l" t="t" r="r" b="b"/>
            <a:pathLst>
              <a:path w="52070" h="54609">
                <a:moveTo>
                  <a:pt x="25565" y="0"/>
                </a:moveTo>
                <a:lnTo>
                  <a:pt x="0" y="0"/>
                </a:lnTo>
                <a:lnTo>
                  <a:pt x="0" y="54140"/>
                </a:lnTo>
                <a:lnTo>
                  <a:pt x="17754" y="54140"/>
                </a:lnTo>
                <a:lnTo>
                  <a:pt x="17754" y="35267"/>
                </a:lnTo>
                <a:lnTo>
                  <a:pt x="49631" y="35267"/>
                </a:lnTo>
                <a:lnTo>
                  <a:pt x="49631" y="32105"/>
                </a:lnTo>
                <a:lnTo>
                  <a:pt x="46177" y="30759"/>
                </a:lnTo>
                <a:lnTo>
                  <a:pt x="40462" y="28651"/>
                </a:lnTo>
                <a:lnTo>
                  <a:pt x="46774" y="26924"/>
                </a:lnTo>
                <a:lnTo>
                  <a:pt x="48643" y="23380"/>
                </a:lnTo>
                <a:lnTo>
                  <a:pt x="17754" y="23380"/>
                </a:lnTo>
                <a:lnTo>
                  <a:pt x="17754" y="12636"/>
                </a:lnTo>
                <a:lnTo>
                  <a:pt x="49064" y="12636"/>
                </a:lnTo>
                <a:lnTo>
                  <a:pt x="48346" y="8567"/>
                </a:lnTo>
                <a:lnTo>
                  <a:pt x="44332" y="3760"/>
                </a:lnTo>
                <a:lnTo>
                  <a:pt x="36932" y="928"/>
                </a:lnTo>
                <a:lnTo>
                  <a:pt x="25565" y="0"/>
                </a:lnTo>
                <a:close/>
              </a:path>
              <a:path w="52070" h="54609">
                <a:moveTo>
                  <a:pt x="49631" y="35267"/>
                </a:moveTo>
                <a:lnTo>
                  <a:pt x="31432" y="35267"/>
                </a:lnTo>
                <a:lnTo>
                  <a:pt x="32638" y="37604"/>
                </a:lnTo>
                <a:lnTo>
                  <a:pt x="32719" y="50088"/>
                </a:lnTo>
                <a:lnTo>
                  <a:pt x="33096" y="52946"/>
                </a:lnTo>
                <a:lnTo>
                  <a:pt x="33540" y="54140"/>
                </a:lnTo>
                <a:lnTo>
                  <a:pt x="51511" y="54140"/>
                </a:lnTo>
                <a:lnTo>
                  <a:pt x="51511" y="52489"/>
                </a:lnTo>
                <a:lnTo>
                  <a:pt x="49415" y="52489"/>
                </a:lnTo>
                <a:lnTo>
                  <a:pt x="49631" y="50088"/>
                </a:lnTo>
                <a:lnTo>
                  <a:pt x="49631" y="35267"/>
                </a:lnTo>
                <a:close/>
              </a:path>
              <a:path w="52070" h="54609">
                <a:moveTo>
                  <a:pt x="49064" y="12636"/>
                </a:moveTo>
                <a:lnTo>
                  <a:pt x="30162" y="12636"/>
                </a:lnTo>
                <a:lnTo>
                  <a:pt x="33172" y="14439"/>
                </a:lnTo>
                <a:lnTo>
                  <a:pt x="33172" y="22034"/>
                </a:lnTo>
                <a:lnTo>
                  <a:pt x="30238" y="23380"/>
                </a:lnTo>
                <a:lnTo>
                  <a:pt x="48643" y="23380"/>
                </a:lnTo>
                <a:lnTo>
                  <a:pt x="49555" y="21653"/>
                </a:lnTo>
                <a:lnTo>
                  <a:pt x="49555" y="15417"/>
                </a:lnTo>
                <a:lnTo>
                  <a:pt x="49064" y="1263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13465" y="681469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46" y="0"/>
                </a:moveTo>
                <a:lnTo>
                  <a:pt x="16812" y="1992"/>
                </a:lnTo>
                <a:lnTo>
                  <a:pt x="7858" y="7650"/>
                </a:lnTo>
                <a:lnTo>
                  <a:pt x="2060" y="16496"/>
                </a:lnTo>
                <a:lnTo>
                  <a:pt x="0" y="28054"/>
                </a:lnTo>
                <a:lnTo>
                  <a:pt x="2039" y="40345"/>
                </a:lnTo>
                <a:lnTo>
                  <a:pt x="7800" y="49431"/>
                </a:lnTo>
                <a:lnTo>
                  <a:pt x="16748" y="55064"/>
                </a:lnTo>
                <a:lnTo>
                  <a:pt x="28346" y="56997"/>
                </a:lnTo>
                <a:lnTo>
                  <a:pt x="39543" y="55088"/>
                </a:lnTo>
                <a:lnTo>
                  <a:pt x="48563" y="49507"/>
                </a:lnTo>
                <a:lnTo>
                  <a:pt x="52388" y="43764"/>
                </a:lnTo>
                <a:lnTo>
                  <a:pt x="19850" y="43764"/>
                </a:lnTo>
                <a:lnTo>
                  <a:pt x="17741" y="35115"/>
                </a:lnTo>
                <a:lnTo>
                  <a:pt x="17741" y="21361"/>
                </a:lnTo>
                <a:lnTo>
                  <a:pt x="20154" y="13233"/>
                </a:lnTo>
                <a:lnTo>
                  <a:pt x="28194" y="13233"/>
                </a:lnTo>
                <a:lnTo>
                  <a:pt x="36017" y="13004"/>
                </a:lnTo>
                <a:lnTo>
                  <a:pt x="52278" y="13004"/>
                </a:lnTo>
                <a:lnTo>
                  <a:pt x="49806" y="8745"/>
                </a:lnTo>
                <a:lnTo>
                  <a:pt x="40942" y="2398"/>
                </a:lnTo>
                <a:lnTo>
                  <a:pt x="28346" y="0"/>
                </a:lnTo>
                <a:close/>
              </a:path>
              <a:path w="57150" h="57150">
                <a:moveTo>
                  <a:pt x="52278" y="13004"/>
                </a:moveTo>
                <a:lnTo>
                  <a:pt x="36017" y="13004"/>
                </a:lnTo>
                <a:lnTo>
                  <a:pt x="39027" y="20827"/>
                </a:lnTo>
                <a:lnTo>
                  <a:pt x="39027" y="37147"/>
                </a:lnTo>
                <a:lnTo>
                  <a:pt x="36017" y="43764"/>
                </a:lnTo>
                <a:lnTo>
                  <a:pt x="52388" y="43764"/>
                </a:lnTo>
                <a:lnTo>
                  <a:pt x="54580" y="40474"/>
                </a:lnTo>
                <a:lnTo>
                  <a:pt x="56769" y="28206"/>
                </a:lnTo>
                <a:lnTo>
                  <a:pt x="55046" y="17771"/>
                </a:lnTo>
                <a:lnTo>
                  <a:pt x="52278" y="1300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78896" y="682904"/>
            <a:ext cx="42545" cy="54610"/>
          </a:xfrm>
          <a:custGeom>
            <a:avLst/>
            <a:gdLst/>
            <a:ahLst/>
            <a:cxnLst/>
            <a:rect l="l" t="t" r="r" b="b"/>
            <a:pathLst>
              <a:path w="42545" h="54609">
                <a:moveTo>
                  <a:pt x="17754" y="0"/>
                </a:moveTo>
                <a:lnTo>
                  <a:pt x="0" y="0"/>
                </a:lnTo>
                <a:lnTo>
                  <a:pt x="0" y="54140"/>
                </a:lnTo>
                <a:lnTo>
                  <a:pt x="42113" y="54140"/>
                </a:lnTo>
                <a:lnTo>
                  <a:pt x="42113" y="41503"/>
                </a:lnTo>
                <a:lnTo>
                  <a:pt x="17754" y="41503"/>
                </a:lnTo>
                <a:lnTo>
                  <a:pt x="1775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37328" y="65689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165"/>
                </a:lnTo>
              </a:path>
            </a:pathLst>
          </a:custGeom>
          <a:ln w="54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630" y="682866"/>
            <a:ext cx="52705" cy="54610"/>
          </a:xfrm>
          <a:custGeom>
            <a:avLst/>
            <a:gdLst/>
            <a:ahLst/>
            <a:cxnLst/>
            <a:rect l="l" t="t" r="r" b="b"/>
            <a:pathLst>
              <a:path w="52704" h="54609">
                <a:moveTo>
                  <a:pt x="17741" y="0"/>
                </a:moveTo>
                <a:lnTo>
                  <a:pt x="0" y="0"/>
                </a:lnTo>
                <a:lnTo>
                  <a:pt x="0" y="54140"/>
                </a:lnTo>
                <a:lnTo>
                  <a:pt x="17741" y="54140"/>
                </a:lnTo>
                <a:lnTo>
                  <a:pt x="17741" y="33159"/>
                </a:lnTo>
                <a:lnTo>
                  <a:pt x="52260" y="33159"/>
                </a:lnTo>
                <a:lnTo>
                  <a:pt x="52260" y="18262"/>
                </a:lnTo>
                <a:lnTo>
                  <a:pt x="17741" y="18262"/>
                </a:lnTo>
                <a:lnTo>
                  <a:pt x="17741" y="0"/>
                </a:lnTo>
                <a:close/>
              </a:path>
              <a:path w="52704" h="54609">
                <a:moveTo>
                  <a:pt x="52260" y="33159"/>
                </a:moveTo>
                <a:lnTo>
                  <a:pt x="34518" y="33159"/>
                </a:lnTo>
                <a:lnTo>
                  <a:pt x="34518" y="54140"/>
                </a:lnTo>
                <a:lnTo>
                  <a:pt x="52260" y="54140"/>
                </a:lnTo>
                <a:lnTo>
                  <a:pt x="52260" y="33159"/>
                </a:lnTo>
                <a:close/>
              </a:path>
              <a:path w="52704" h="54609">
                <a:moveTo>
                  <a:pt x="52260" y="0"/>
                </a:moveTo>
                <a:lnTo>
                  <a:pt x="34518" y="0"/>
                </a:lnTo>
                <a:lnTo>
                  <a:pt x="34518" y="18262"/>
                </a:lnTo>
                <a:lnTo>
                  <a:pt x="52260" y="18262"/>
                </a:lnTo>
                <a:lnTo>
                  <a:pt x="5226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650346" y="632968"/>
            <a:ext cx="256476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High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Positive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Control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(List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No.</a:t>
            </a:r>
            <a:r>
              <a:rPr sz="800" b="1" spc="13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4J86X)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83012" y="740867"/>
            <a:ext cx="991869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(8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vials,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1.3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</a:t>
            </a:r>
            <a:r>
              <a:rPr sz="800" spc="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vial)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76700" y="864108"/>
            <a:ext cx="3372485" cy="658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" marR="5080" indent="-127000">
              <a:lnSpc>
                <a:spcPts val="850"/>
              </a:lnSpc>
            </a:pPr>
            <a:r>
              <a:rPr sz="700" b="1" spc="40" dirty="0">
                <a:solidFill>
                  <a:srgbClr val="231F20"/>
                </a:solidFill>
                <a:latin typeface="Arial"/>
                <a:cs typeface="Arial"/>
              </a:rPr>
              <a:t>ǟ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Noninfectious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Armored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plasma.  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tested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nonreactive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FDA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licensed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tests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HCV,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HIV-1, 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HIV-2, 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HBsAg. 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material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also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negative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FDA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licensed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PCR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methods  for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HIV-1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RNA.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Preservatives: 0.1%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ProClin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300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0.15%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ProClin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950.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49700" y="1505711"/>
            <a:ext cx="2599055" cy="149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9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9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9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Calibrator </a:t>
            </a: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Kit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(List </a:t>
            </a:r>
            <a:r>
              <a:rPr sz="900" b="1" spc="40" dirty="0">
                <a:solidFill>
                  <a:srgbClr val="231F20"/>
                </a:solidFill>
                <a:latin typeface="Arial Narrow"/>
                <a:cs typeface="Arial Narrow"/>
              </a:rPr>
              <a:t>No.</a:t>
            </a:r>
            <a:r>
              <a:rPr sz="900" b="1" spc="12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1N30-70)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49700" y="1666493"/>
            <a:ext cx="66675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75" dirty="0">
                <a:solidFill>
                  <a:srgbClr val="231F20"/>
                </a:solidFill>
                <a:latin typeface="Lucida Sans"/>
                <a:cs typeface="Lucida Sans"/>
              </a:rPr>
              <a:t>1.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098429" y="1675447"/>
            <a:ext cx="288925" cy="103505"/>
          </a:xfrm>
          <a:custGeom>
            <a:avLst/>
            <a:gdLst/>
            <a:ahLst/>
            <a:cxnLst/>
            <a:rect l="l" t="t" r="r" b="b"/>
            <a:pathLst>
              <a:path w="288925" h="103505">
                <a:moveTo>
                  <a:pt x="0" y="103136"/>
                </a:moveTo>
                <a:lnTo>
                  <a:pt x="288429" y="103136"/>
                </a:lnTo>
                <a:lnTo>
                  <a:pt x="288429" y="0"/>
                </a:lnTo>
                <a:lnTo>
                  <a:pt x="0" y="0"/>
                </a:lnTo>
                <a:lnTo>
                  <a:pt x="0" y="103136"/>
                </a:lnTo>
                <a:close/>
              </a:path>
            </a:pathLst>
          </a:custGeom>
          <a:ln w="54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15180" y="1699793"/>
            <a:ext cx="54610" cy="57150"/>
          </a:xfrm>
          <a:custGeom>
            <a:avLst/>
            <a:gdLst/>
            <a:ahLst/>
            <a:cxnLst/>
            <a:rect l="l" t="t" r="r" b="b"/>
            <a:pathLst>
              <a:path w="54610" h="57150">
                <a:moveTo>
                  <a:pt x="27000" y="0"/>
                </a:moveTo>
                <a:lnTo>
                  <a:pt x="16405" y="1978"/>
                </a:lnTo>
                <a:lnTo>
                  <a:pt x="7832" y="7643"/>
                </a:lnTo>
                <a:lnTo>
                  <a:pt x="2093" y="16593"/>
                </a:lnTo>
                <a:lnTo>
                  <a:pt x="0" y="28422"/>
                </a:lnTo>
                <a:lnTo>
                  <a:pt x="1972" y="40315"/>
                </a:lnTo>
                <a:lnTo>
                  <a:pt x="7653" y="49317"/>
                </a:lnTo>
                <a:lnTo>
                  <a:pt x="16689" y="55018"/>
                </a:lnTo>
                <a:lnTo>
                  <a:pt x="28727" y="57010"/>
                </a:lnTo>
                <a:lnTo>
                  <a:pt x="38575" y="55474"/>
                </a:lnTo>
                <a:lnTo>
                  <a:pt x="46429" y="51046"/>
                </a:lnTo>
                <a:lnTo>
                  <a:pt x="51899" y="43996"/>
                </a:lnTo>
                <a:lnTo>
                  <a:pt x="51966" y="43764"/>
                </a:lnTo>
                <a:lnTo>
                  <a:pt x="19405" y="43764"/>
                </a:lnTo>
                <a:lnTo>
                  <a:pt x="17741" y="36626"/>
                </a:lnTo>
                <a:lnTo>
                  <a:pt x="17741" y="18580"/>
                </a:lnTo>
                <a:lnTo>
                  <a:pt x="21513" y="13233"/>
                </a:lnTo>
                <a:lnTo>
                  <a:pt x="51811" y="13233"/>
                </a:lnTo>
                <a:lnTo>
                  <a:pt x="51690" y="12789"/>
                </a:lnTo>
                <a:lnTo>
                  <a:pt x="46280" y="5840"/>
                </a:lnTo>
                <a:lnTo>
                  <a:pt x="38033" y="1499"/>
                </a:lnTo>
                <a:lnTo>
                  <a:pt x="27000" y="0"/>
                </a:lnTo>
                <a:close/>
              </a:path>
              <a:path w="54610" h="57150">
                <a:moveTo>
                  <a:pt x="54597" y="34594"/>
                </a:moveTo>
                <a:lnTo>
                  <a:pt x="37528" y="34594"/>
                </a:lnTo>
                <a:lnTo>
                  <a:pt x="36855" y="39789"/>
                </a:lnTo>
                <a:lnTo>
                  <a:pt x="34137" y="43764"/>
                </a:lnTo>
                <a:lnTo>
                  <a:pt x="51966" y="43764"/>
                </a:lnTo>
                <a:lnTo>
                  <a:pt x="54597" y="34594"/>
                </a:lnTo>
                <a:close/>
              </a:path>
              <a:path w="54610" h="57150">
                <a:moveTo>
                  <a:pt x="51811" y="13233"/>
                </a:moveTo>
                <a:lnTo>
                  <a:pt x="33312" y="13233"/>
                </a:lnTo>
                <a:lnTo>
                  <a:pt x="36855" y="16471"/>
                </a:lnTo>
                <a:lnTo>
                  <a:pt x="37376" y="22110"/>
                </a:lnTo>
                <a:lnTo>
                  <a:pt x="54216" y="22110"/>
                </a:lnTo>
                <a:lnTo>
                  <a:pt x="51811" y="1323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72864" y="1701228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10">
                <a:moveTo>
                  <a:pt x="37439" y="0"/>
                </a:moveTo>
                <a:lnTo>
                  <a:pt x="19392" y="0"/>
                </a:lnTo>
                <a:lnTo>
                  <a:pt x="0" y="54152"/>
                </a:lnTo>
                <a:lnTo>
                  <a:pt x="17360" y="54152"/>
                </a:lnTo>
                <a:lnTo>
                  <a:pt x="19392" y="47002"/>
                </a:lnTo>
                <a:lnTo>
                  <a:pt x="54282" y="47002"/>
                </a:lnTo>
                <a:lnTo>
                  <a:pt x="50241" y="35725"/>
                </a:lnTo>
                <a:lnTo>
                  <a:pt x="22783" y="35725"/>
                </a:lnTo>
                <a:lnTo>
                  <a:pt x="28270" y="16319"/>
                </a:lnTo>
                <a:lnTo>
                  <a:pt x="43287" y="16319"/>
                </a:lnTo>
                <a:lnTo>
                  <a:pt x="37439" y="0"/>
                </a:lnTo>
                <a:close/>
              </a:path>
              <a:path w="57150" h="54610">
                <a:moveTo>
                  <a:pt x="54282" y="47002"/>
                </a:moveTo>
                <a:lnTo>
                  <a:pt x="37071" y="47002"/>
                </a:lnTo>
                <a:lnTo>
                  <a:pt x="39179" y="54152"/>
                </a:lnTo>
                <a:lnTo>
                  <a:pt x="56845" y="54152"/>
                </a:lnTo>
                <a:lnTo>
                  <a:pt x="54282" y="47002"/>
                </a:lnTo>
                <a:close/>
              </a:path>
              <a:path w="57150" h="54610">
                <a:moveTo>
                  <a:pt x="43287" y="16319"/>
                </a:moveTo>
                <a:lnTo>
                  <a:pt x="28270" y="16319"/>
                </a:lnTo>
                <a:lnTo>
                  <a:pt x="33985" y="35725"/>
                </a:lnTo>
                <a:lnTo>
                  <a:pt x="50241" y="35725"/>
                </a:lnTo>
                <a:lnTo>
                  <a:pt x="43287" y="1631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36249" y="1701215"/>
            <a:ext cx="42545" cy="54610"/>
          </a:xfrm>
          <a:custGeom>
            <a:avLst/>
            <a:gdLst/>
            <a:ahLst/>
            <a:cxnLst/>
            <a:rect l="l" t="t" r="r" b="b"/>
            <a:pathLst>
              <a:path w="42545" h="54610">
                <a:moveTo>
                  <a:pt x="17741" y="0"/>
                </a:moveTo>
                <a:lnTo>
                  <a:pt x="0" y="0"/>
                </a:lnTo>
                <a:lnTo>
                  <a:pt x="0" y="54152"/>
                </a:lnTo>
                <a:lnTo>
                  <a:pt x="42113" y="54152"/>
                </a:lnTo>
                <a:lnTo>
                  <a:pt x="42113" y="41516"/>
                </a:lnTo>
                <a:lnTo>
                  <a:pt x="17741" y="41516"/>
                </a:lnTo>
                <a:lnTo>
                  <a:pt x="1774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95254" y="1676006"/>
            <a:ext cx="635" cy="103505"/>
          </a:xfrm>
          <a:custGeom>
            <a:avLst/>
            <a:gdLst/>
            <a:ahLst/>
            <a:cxnLst/>
            <a:rect l="l" t="t" r="r" b="b"/>
            <a:pathLst>
              <a:path w="635" h="103505">
                <a:moveTo>
                  <a:pt x="0" y="0"/>
                </a:moveTo>
                <a:lnTo>
                  <a:pt x="50" y="103187"/>
                </a:lnTo>
              </a:path>
            </a:pathLst>
          </a:custGeom>
          <a:ln w="54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12983" y="1701164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10">
                <a:moveTo>
                  <a:pt x="37452" y="0"/>
                </a:moveTo>
                <a:lnTo>
                  <a:pt x="19405" y="0"/>
                </a:lnTo>
                <a:lnTo>
                  <a:pt x="0" y="54152"/>
                </a:lnTo>
                <a:lnTo>
                  <a:pt x="17373" y="54152"/>
                </a:lnTo>
                <a:lnTo>
                  <a:pt x="19405" y="47002"/>
                </a:lnTo>
                <a:lnTo>
                  <a:pt x="54295" y="47002"/>
                </a:lnTo>
                <a:lnTo>
                  <a:pt x="50254" y="35725"/>
                </a:lnTo>
                <a:lnTo>
                  <a:pt x="22796" y="35725"/>
                </a:lnTo>
                <a:lnTo>
                  <a:pt x="28282" y="16319"/>
                </a:lnTo>
                <a:lnTo>
                  <a:pt x="43300" y="16319"/>
                </a:lnTo>
                <a:lnTo>
                  <a:pt x="37452" y="0"/>
                </a:lnTo>
                <a:close/>
              </a:path>
              <a:path w="57150" h="54610">
                <a:moveTo>
                  <a:pt x="54295" y="47002"/>
                </a:moveTo>
                <a:lnTo>
                  <a:pt x="37083" y="47002"/>
                </a:lnTo>
                <a:lnTo>
                  <a:pt x="39192" y="54152"/>
                </a:lnTo>
                <a:lnTo>
                  <a:pt x="56857" y="54152"/>
                </a:lnTo>
                <a:lnTo>
                  <a:pt x="54295" y="47002"/>
                </a:lnTo>
                <a:close/>
              </a:path>
              <a:path w="57150" h="54610">
                <a:moveTo>
                  <a:pt x="43300" y="16319"/>
                </a:moveTo>
                <a:lnTo>
                  <a:pt x="28282" y="16319"/>
                </a:lnTo>
                <a:lnTo>
                  <a:pt x="33997" y="35725"/>
                </a:lnTo>
                <a:lnTo>
                  <a:pt x="50254" y="35725"/>
                </a:lnTo>
                <a:lnTo>
                  <a:pt x="43300" y="1631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403381" y="1653793"/>
            <a:ext cx="217424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Calibrator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A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(List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No.</a:t>
            </a:r>
            <a:r>
              <a:rPr sz="800" b="1" spc="8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4J86A)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83037" y="1761693"/>
            <a:ext cx="103187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(12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vials,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1.3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vial)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76700" y="1884933"/>
            <a:ext cx="3372485" cy="658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" marR="5080" indent="-127000">
              <a:lnSpc>
                <a:spcPts val="850"/>
              </a:lnSpc>
            </a:pPr>
            <a:r>
              <a:rPr sz="700" b="1" spc="40" dirty="0">
                <a:solidFill>
                  <a:srgbClr val="231F20"/>
                </a:solidFill>
                <a:latin typeface="Arial"/>
                <a:cs typeface="Arial"/>
              </a:rPr>
              <a:t>ǟ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Noninfectious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Armored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plasma.  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tested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nonreactive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FDA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licensed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tests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HCV,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HIV-1, 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HIV-2, 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HBsAg. 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material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also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negative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FDA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licensed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PCR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methods  for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HIV-1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RNA.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Preservatives: 0.1%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ProClin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300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0.15%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ProClin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950.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49700" y="2539238"/>
            <a:ext cx="92075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2.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98429" y="2550261"/>
            <a:ext cx="288925" cy="103505"/>
          </a:xfrm>
          <a:custGeom>
            <a:avLst/>
            <a:gdLst/>
            <a:ahLst/>
            <a:cxnLst/>
            <a:rect l="l" t="t" r="r" b="b"/>
            <a:pathLst>
              <a:path w="288925" h="103505">
                <a:moveTo>
                  <a:pt x="0" y="103136"/>
                </a:moveTo>
                <a:lnTo>
                  <a:pt x="288429" y="103136"/>
                </a:lnTo>
                <a:lnTo>
                  <a:pt x="288429" y="0"/>
                </a:lnTo>
                <a:lnTo>
                  <a:pt x="0" y="0"/>
                </a:lnTo>
                <a:lnTo>
                  <a:pt x="0" y="103136"/>
                </a:lnTo>
                <a:close/>
              </a:path>
            </a:pathLst>
          </a:custGeom>
          <a:ln w="54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15168" y="2574620"/>
            <a:ext cx="54610" cy="57150"/>
          </a:xfrm>
          <a:custGeom>
            <a:avLst/>
            <a:gdLst/>
            <a:ahLst/>
            <a:cxnLst/>
            <a:rect l="l" t="t" r="r" b="b"/>
            <a:pathLst>
              <a:path w="54610" h="57150">
                <a:moveTo>
                  <a:pt x="27000" y="0"/>
                </a:moveTo>
                <a:lnTo>
                  <a:pt x="16405" y="1978"/>
                </a:lnTo>
                <a:lnTo>
                  <a:pt x="7832" y="7643"/>
                </a:lnTo>
                <a:lnTo>
                  <a:pt x="2093" y="16593"/>
                </a:lnTo>
                <a:lnTo>
                  <a:pt x="0" y="28422"/>
                </a:lnTo>
                <a:lnTo>
                  <a:pt x="1972" y="40315"/>
                </a:lnTo>
                <a:lnTo>
                  <a:pt x="7653" y="49317"/>
                </a:lnTo>
                <a:lnTo>
                  <a:pt x="16689" y="55018"/>
                </a:lnTo>
                <a:lnTo>
                  <a:pt x="28727" y="57010"/>
                </a:lnTo>
                <a:lnTo>
                  <a:pt x="38575" y="55474"/>
                </a:lnTo>
                <a:lnTo>
                  <a:pt x="46429" y="51046"/>
                </a:lnTo>
                <a:lnTo>
                  <a:pt x="51899" y="43996"/>
                </a:lnTo>
                <a:lnTo>
                  <a:pt x="51966" y="43764"/>
                </a:lnTo>
                <a:lnTo>
                  <a:pt x="19405" y="43764"/>
                </a:lnTo>
                <a:lnTo>
                  <a:pt x="17741" y="36626"/>
                </a:lnTo>
                <a:lnTo>
                  <a:pt x="17741" y="18580"/>
                </a:lnTo>
                <a:lnTo>
                  <a:pt x="21513" y="13233"/>
                </a:lnTo>
                <a:lnTo>
                  <a:pt x="51811" y="13233"/>
                </a:lnTo>
                <a:lnTo>
                  <a:pt x="51690" y="12789"/>
                </a:lnTo>
                <a:lnTo>
                  <a:pt x="46280" y="5840"/>
                </a:lnTo>
                <a:lnTo>
                  <a:pt x="38033" y="1499"/>
                </a:lnTo>
                <a:lnTo>
                  <a:pt x="27000" y="0"/>
                </a:lnTo>
                <a:close/>
              </a:path>
              <a:path w="54610" h="57150">
                <a:moveTo>
                  <a:pt x="54597" y="34594"/>
                </a:moveTo>
                <a:lnTo>
                  <a:pt x="37528" y="34594"/>
                </a:lnTo>
                <a:lnTo>
                  <a:pt x="36855" y="39789"/>
                </a:lnTo>
                <a:lnTo>
                  <a:pt x="34137" y="43764"/>
                </a:lnTo>
                <a:lnTo>
                  <a:pt x="51966" y="43764"/>
                </a:lnTo>
                <a:lnTo>
                  <a:pt x="54597" y="34594"/>
                </a:lnTo>
                <a:close/>
              </a:path>
              <a:path w="54610" h="57150">
                <a:moveTo>
                  <a:pt x="51811" y="13233"/>
                </a:moveTo>
                <a:lnTo>
                  <a:pt x="33312" y="13233"/>
                </a:lnTo>
                <a:lnTo>
                  <a:pt x="36855" y="16471"/>
                </a:lnTo>
                <a:lnTo>
                  <a:pt x="37376" y="22110"/>
                </a:lnTo>
                <a:lnTo>
                  <a:pt x="54216" y="22110"/>
                </a:lnTo>
                <a:lnTo>
                  <a:pt x="51811" y="1323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72851" y="2576055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10">
                <a:moveTo>
                  <a:pt x="37452" y="0"/>
                </a:moveTo>
                <a:lnTo>
                  <a:pt x="19405" y="0"/>
                </a:lnTo>
                <a:lnTo>
                  <a:pt x="0" y="54140"/>
                </a:lnTo>
                <a:lnTo>
                  <a:pt x="17373" y="54140"/>
                </a:lnTo>
                <a:lnTo>
                  <a:pt x="19405" y="46989"/>
                </a:lnTo>
                <a:lnTo>
                  <a:pt x="54295" y="46989"/>
                </a:lnTo>
                <a:lnTo>
                  <a:pt x="50252" y="35712"/>
                </a:lnTo>
                <a:lnTo>
                  <a:pt x="22783" y="35712"/>
                </a:lnTo>
                <a:lnTo>
                  <a:pt x="28282" y="16306"/>
                </a:lnTo>
                <a:lnTo>
                  <a:pt x="43297" y="16306"/>
                </a:lnTo>
                <a:lnTo>
                  <a:pt x="37452" y="0"/>
                </a:lnTo>
                <a:close/>
              </a:path>
              <a:path w="57150" h="54610">
                <a:moveTo>
                  <a:pt x="54295" y="46989"/>
                </a:moveTo>
                <a:lnTo>
                  <a:pt x="37071" y="46989"/>
                </a:lnTo>
                <a:lnTo>
                  <a:pt x="39179" y="54140"/>
                </a:lnTo>
                <a:lnTo>
                  <a:pt x="56857" y="54140"/>
                </a:lnTo>
                <a:lnTo>
                  <a:pt x="54295" y="46989"/>
                </a:lnTo>
                <a:close/>
              </a:path>
              <a:path w="57150" h="54610">
                <a:moveTo>
                  <a:pt x="43297" y="16306"/>
                </a:moveTo>
                <a:lnTo>
                  <a:pt x="28282" y="16306"/>
                </a:lnTo>
                <a:lnTo>
                  <a:pt x="33997" y="35712"/>
                </a:lnTo>
                <a:lnTo>
                  <a:pt x="50252" y="35712"/>
                </a:lnTo>
                <a:lnTo>
                  <a:pt x="43297" y="1630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36249" y="2576055"/>
            <a:ext cx="42545" cy="54610"/>
          </a:xfrm>
          <a:custGeom>
            <a:avLst/>
            <a:gdLst/>
            <a:ahLst/>
            <a:cxnLst/>
            <a:rect l="l" t="t" r="r" b="b"/>
            <a:pathLst>
              <a:path w="42545" h="54610">
                <a:moveTo>
                  <a:pt x="17741" y="0"/>
                </a:moveTo>
                <a:lnTo>
                  <a:pt x="0" y="0"/>
                </a:lnTo>
                <a:lnTo>
                  <a:pt x="0" y="54140"/>
                </a:lnTo>
                <a:lnTo>
                  <a:pt x="42113" y="54140"/>
                </a:lnTo>
                <a:lnTo>
                  <a:pt x="42113" y="41503"/>
                </a:lnTo>
                <a:lnTo>
                  <a:pt x="17741" y="41503"/>
                </a:lnTo>
                <a:lnTo>
                  <a:pt x="1774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295254" y="2550833"/>
            <a:ext cx="635" cy="103505"/>
          </a:xfrm>
          <a:custGeom>
            <a:avLst/>
            <a:gdLst/>
            <a:ahLst/>
            <a:cxnLst/>
            <a:rect l="l" t="t" r="r" b="b"/>
            <a:pathLst>
              <a:path w="635" h="103505">
                <a:moveTo>
                  <a:pt x="0" y="0"/>
                </a:moveTo>
                <a:lnTo>
                  <a:pt x="50" y="103187"/>
                </a:lnTo>
              </a:path>
            </a:pathLst>
          </a:custGeom>
          <a:ln w="54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17581" y="2575991"/>
            <a:ext cx="50165" cy="54610"/>
          </a:xfrm>
          <a:custGeom>
            <a:avLst/>
            <a:gdLst/>
            <a:ahLst/>
            <a:cxnLst/>
            <a:rect l="l" t="t" r="r" b="b"/>
            <a:pathLst>
              <a:path w="50164" h="54610">
                <a:moveTo>
                  <a:pt x="25857" y="0"/>
                </a:moveTo>
                <a:lnTo>
                  <a:pt x="0" y="0"/>
                </a:lnTo>
                <a:lnTo>
                  <a:pt x="0" y="54140"/>
                </a:lnTo>
                <a:lnTo>
                  <a:pt x="26390" y="54140"/>
                </a:lnTo>
                <a:lnTo>
                  <a:pt x="35965" y="53292"/>
                </a:lnTo>
                <a:lnTo>
                  <a:pt x="43321" y="50519"/>
                </a:lnTo>
                <a:lnTo>
                  <a:pt x="48041" y="45476"/>
                </a:lnTo>
                <a:lnTo>
                  <a:pt x="48906" y="41503"/>
                </a:lnTo>
                <a:lnTo>
                  <a:pt x="17741" y="41503"/>
                </a:lnTo>
                <a:lnTo>
                  <a:pt x="17741" y="31508"/>
                </a:lnTo>
                <a:lnTo>
                  <a:pt x="49429" y="31508"/>
                </a:lnTo>
                <a:lnTo>
                  <a:pt x="46545" y="26911"/>
                </a:lnTo>
                <a:lnTo>
                  <a:pt x="40678" y="25412"/>
                </a:lnTo>
                <a:lnTo>
                  <a:pt x="44132" y="23228"/>
                </a:lnTo>
                <a:lnTo>
                  <a:pt x="45539" y="21653"/>
                </a:lnTo>
                <a:lnTo>
                  <a:pt x="17741" y="21653"/>
                </a:lnTo>
                <a:lnTo>
                  <a:pt x="17741" y="12623"/>
                </a:lnTo>
                <a:lnTo>
                  <a:pt x="47501" y="12623"/>
                </a:lnTo>
                <a:lnTo>
                  <a:pt x="46045" y="6943"/>
                </a:lnTo>
                <a:lnTo>
                  <a:pt x="41376" y="2771"/>
                </a:lnTo>
                <a:lnTo>
                  <a:pt x="34421" y="614"/>
                </a:lnTo>
                <a:lnTo>
                  <a:pt x="25857" y="0"/>
                </a:lnTo>
                <a:close/>
              </a:path>
              <a:path w="50164" h="54610">
                <a:moveTo>
                  <a:pt x="49429" y="31508"/>
                </a:moveTo>
                <a:lnTo>
                  <a:pt x="29019" y="31508"/>
                </a:lnTo>
                <a:lnTo>
                  <a:pt x="33159" y="31800"/>
                </a:lnTo>
                <a:lnTo>
                  <a:pt x="33159" y="40601"/>
                </a:lnTo>
                <a:lnTo>
                  <a:pt x="29845" y="41503"/>
                </a:lnTo>
                <a:lnTo>
                  <a:pt x="48906" y="41503"/>
                </a:lnTo>
                <a:lnTo>
                  <a:pt x="49707" y="37820"/>
                </a:lnTo>
                <a:lnTo>
                  <a:pt x="49612" y="31800"/>
                </a:lnTo>
                <a:lnTo>
                  <a:pt x="49429" y="31508"/>
                </a:lnTo>
                <a:close/>
              </a:path>
              <a:path w="50164" h="54610">
                <a:moveTo>
                  <a:pt x="47501" y="12623"/>
                </a:moveTo>
                <a:lnTo>
                  <a:pt x="23977" y="12623"/>
                </a:lnTo>
                <a:lnTo>
                  <a:pt x="31203" y="12700"/>
                </a:lnTo>
                <a:lnTo>
                  <a:pt x="31203" y="20078"/>
                </a:lnTo>
                <a:lnTo>
                  <a:pt x="28651" y="21653"/>
                </a:lnTo>
                <a:lnTo>
                  <a:pt x="45539" y="21653"/>
                </a:lnTo>
                <a:lnTo>
                  <a:pt x="47751" y="19177"/>
                </a:lnTo>
                <a:lnTo>
                  <a:pt x="47751" y="13601"/>
                </a:lnTo>
                <a:lnTo>
                  <a:pt x="47501" y="1262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407243" y="2526538"/>
            <a:ext cx="215074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Calibrator B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(List</a:t>
            </a:r>
            <a:r>
              <a:rPr sz="800" b="1" spc="10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No.4J86B)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83037" y="2634436"/>
            <a:ext cx="103187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(12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vials,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1.3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vial)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76700" y="2757677"/>
            <a:ext cx="3372485" cy="658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" marR="5080" indent="-127000">
              <a:lnSpc>
                <a:spcPts val="850"/>
              </a:lnSpc>
            </a:pPr>
            <a:r>
              <a:rPr sz="700" b="1" spc="40" dirty="0">
                <a:solidFill>
                  <a:srgbClr val="231F20"/>
                </a:solidFill>
                <a:latin typeface="Arial"/>
                <a:cs typeface="Arial"/>
              </a:rPr>
              <a:t>ǟ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Noninfectious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Armored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plasma.  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tested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nonreactive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FDA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licensed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tests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HCV,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HIV-1, 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HIV-2, 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HBsAg. 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material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also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negative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FDA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licensed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PCR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methods  for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HIV-1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RNA.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Preservatives: 0.1%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ProClin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300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0.15%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ProClin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950.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001344" y="4080243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140"/>
                </a:lnTo>
              </a:path>
            </a:pathLst>
          </a:custGeom>
          <a:ln w="1774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17657" y="4080243"/>
            <a:ext cx="55244" cy="54610"/>
          </a:xfrm>
          <a:custGeom>
            <a:avLst/>
            <a:gdLst/>
            <a:ahLst/>
            <a:cxnLst/>
            <a:rect l="l" t="t" r="r" b="b"/>
            <a:pathLst>
              <a:path w="55245" h="54610">
                <a:moveTo>
                  <a:pt x="17894" y="0"/>
                </a:moveTo>
                <a:lnTo>
                  <a:pt x="0" y="0"/>
                </a:lnTo>
                <a:lnTo>
                  <a:pt x="18503" y="54140"/>
                </a:lnTo>
                <a:lnTo>
                  <a:pt x="36322" y="54140"/>
                </a:lnTo>
                <a:lnTo>
                  <a:pt x="42613" y="36017"/>
                </a:lnTo>
                <a:lnTo>
                  <a:pt x="27368" y="36017"/>
                </a:lnTo>
                <a:lnTo>
                  <a:pt x="17894" y="0"/>
                </a:lnTo>
                <a:close/>
              </a:path>
              <a:path w="55245" h="54610">
                <a:moveTo>
                  <a:pt x="55117" y="0"/>
                </a:moveTo>
                <a:lnTo>
                  <a:pt x="37223" y="0"/>
                </a:lnTo>
                <a:lnTo>
                  <a:pt x="27368" y="36017"/>
                </a:lnTo>
                <a:lnTo>
                  <a:pt x="42613" y="36017"/>
                </a:lnTo>
                <a:lnTo>
                  <a:pt x="5511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79392" y="4080255"/>
            <a:ext cx="52069" cy="54610"/>
          </a:xfrm>
          <a:custGeom>
            <a:avLst/>
            <a:gdLst/>
            <a:ahLst/>
            <a:cxnLst/>
            <a:rect l="l" t="t" r="r" b="b"/>
            <a:pathLst>
              <a:path w="52070" h="54610">
                <a:moveTo>
                  <a:pt x="23774" y="0"/>
                </a:moveTo>
                <a:lnTo>
                  <a:pt x="0" y="0"/>
                </a:lnTo>
                <a:lnTo>
                  <a:pt x="0" y="54140"/>
                </a:lnTo>
                <a:lnTo>
                  <a:pt x="23317" y="54140"/>
                </a:lnTo>
                <a:lnTo>
                  <a:pt x="35135" y="52599"/>
                </a:lnTo>
                <a:lnTo>
                  <a:pt x="44196" y="47680"/>
                </a:lnTo>
                <a:lnTo>
                  <a:pt x="48297" y="41503"/>
                </a:lnTo>
                <a:lnTo>
                  <a:pt x="17754" y="41503"/>
                </a:lnTo>
                <a:lnTo>
                  <a:pt x="17754" y="12623"/>
                </a:lnTo>
                <a:lnTo>
                  <a:pt x="48866" y="12623"/>
                </a:lnTo>
                <a:lnTo>
                  <a:pt x="44448" y="6284"/>
                </a:lnTo>
                <a:lnTo>
                  <a:pt x="35547" y="1546"/>
                </a:lnTo>
                <a:lnTo>
                  <a:pt x="23774" y="0"/>
                </a:lnTo>
                <a:close/>
              </a:path>
              <a:path w="52070" h="54610">
                <a:moveTo>
                  <a:pt x="48866" y="12623"/>
                </a:moveTo>
                <a:lnTo>
                  <a:pt x="30607" y="12623"/>
                </a:lnTo>
                <a:lnTo>
                  <a:pt x="34302" y="15633"/>
                </a:lnTo>
                <a:lnTo>
                  <a:pt x="34302" y="37147"/>
                </a:lnTo>
                <a:lnTo>
                  <a:pt x="29781" y="41503"/>
                </a:lnTo>
                <a:lnTo>
                  <a:pt x="48297" y="41503"/>
                </a:lnTo>
                <a:lnTo>
                  <a:pt x="49999" y="38939"/>
                </a:lnTo>
                <a:lnTo>
                  <a:pt x="52044" y="25933"/>
                </a:lnTo>
                <a:lnTo>
                  <a:pt x="50079" y="14364"/>
                </a:lnTo>
                <a:lnTo>
                  <a:pt x="48866" y="1262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65105" y="4054157"/>
            <a:ext cx="194310" cy="103505"/>
          </a:xfrm>
          <a:custGeom>
            <a:avLst/>
            <a:gdLst/>
            <a:ahLst/>
            <a:cxnLst/>
            <a:rect l="l" t="t" r="r" b="b"/>
            <a:pathLst>
              <a:path w="194310" h="103504">
                <a:moveTo>
                  <a:pt x="0" y="103136"/>
                </a:moveTo>
                <a:lnTo>
                  <a:pt x="193916" y="103136"/>
                </a:lnTo>
                <a:lnTo>
                  <a:pt x="193916" y="0"/>
                </a:lnTo>
                <a:lnTo>
                  <a:pt x="0" y="0"/>
                </a:lnTo>
                <a:lnTo>
                  <a:pt x="0" y="103136"/>
                </a:lnTo>
                <a:close/>
              </a:path>
            </a:pathLst>
          </a:custGeom>
          <a:ln w="54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949687" y="3458717"/>
            <a:ext cx="3599179" cy="404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0" marR="258445" indent="-317500">
              <a:lnSpc>
                <a:spcPts val="900"/>
              </a:lnSpc>
            </a:pP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Control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and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calibrator lots </a:t>
            </a:r>
            <a:r>
              <a:rPr sz="800" i="1" spc="40" dirty="0">
                <a:solidFill>
                  <a:srgbClr val="231F20"/>
                </a:solidFill>
                <a:latin typeface="Arial Narrow"/>
                <a:cs typeface="Arial Narrow"/>
              </a:rPr>
              <a:t>can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be used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interchangeably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with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amplification 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reagent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kit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lots.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If </a:t>
            </a: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a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new amplification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reagent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kit lot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is used,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then </a:t>
            </a: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a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new 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calibration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curve must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be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generated.</a:t>
            </a:r>
            <a:endParaRPr sz="8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WARNINGS AND</a:t>
            </a:r>
            <a:r>
              <a:rPr sz="1100" b="1" spc="-2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10" dirty="0">
                <a:solidFill>
                  <a:srgbClr val="231F20"/>
                </a:solidFill>
                <a:latin typeface="Arial Narrow"/>
                <a:cs typeface="Arial Narrow"/>
              </a:rPr>
              <a:t>PRECAUTIONS</a:t>
            </a:r>
            <a:endParaRPr sz="1100">
              <a:latin typeface="Arial Narrow"/>
              <a:cs typeface="Arial Narrow"/>
            </a:endParaRPr>
          </a:p>
          <a:p>
            <a:pPr marL="12700" marR="1904364" indent="225425">
              <a:lnSpc>
                <a:spcPts val="850"/>
              </a:lnSpc>
              <a:spcBef>
                <a:spcPts val="235"/>
              </a:spcBef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In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Vitro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Diagnostic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Medical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Device 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For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In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Vitro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Diagnostic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Use.</a:t>
            </a:r>
            <a:endParaRPr sz="800">
              <a:latin typeface="Arial Narrow"/>
              <a:cs typeface="Arial Narrow"/>
            </a:endParaRPr>
          </a:p>
          <a:p>
            <a:pPr marL="12700" marR="161290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screening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blood,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tissue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donors for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HCV,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used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diagnostic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confirm 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presence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 infection.</a:t>
            </a:r>
            <a:endParaRPr sz="800">
              <a:latin typeface="Lucida Sans"/>
              <a:cs typeface="Lucida Sans"/>
            </a:endParaRPr>
          </a:p>
          <a:p>
            <a:pPr marL="12700" marR="186055">
              <a:lnSpc>
                <a:spcPts val="850"/>
              </a:lnSpc>
              <a:spcBef>
                <a:spcPts val="140"/>
              </a:spcBef>
            </a:pP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reagents are intended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be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used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only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on 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 </a:t>
            </a:r>
            <a:r>
              <a:rPr sz="800" b="1" i="1" spc="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2000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System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consisting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i="1" spc="-1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15" dirty="0">
                <a:solidFill>
                  <a:srgbClr val="231F20"/>
                </a:solidFill>
                <a:latin typeface="Arial Narrow"/>
                <a:cs typeface="Arial Narrow"/>
              </a:rPr>
              <a:t>2000</a:t>
            </a:r>
            <a:r>
              <a:rPr sz="800" b="1" i="1" spc="-15" dirty="0">
                <a:solidFill>
                  <a:srgbClr val="231F20"/>
                </a:solidFill>
                <a:latin typeface="Arial"/>
                <a:cs typeface="Arial"/>
              </a:rPr>
              <a:t>sp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for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sample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processing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and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i="1" spc="-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10" dirty="0">
                <a:solidFill>
                  <a:srgbClr val="231F20"/>
                </a:solidFill>
                <a:latin typeface="Arial Narrow"/>
                <a:cs typeface="Arial Narrow"/>
              </a:rPr>
              <a:t>2000</a:t>
            </a:r>
            <a:r>
              <a:rPr sz="800" b="1" i="1" spc="-10" dirty="0">
                <a:solidFill>
                  <a:srgbClr val="231F20"/>
                </a:solidFill>
                <a:latin typeface="Arial"/>
                <a:cs typeface="Arial"/>
              </a:rPr>
              <a:t>rt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for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amplification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and</a:t>
            </a:r>
            <a:r>
              <a:rPr sz="800" b="1" spc="4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detection.</a:t>
            </a:r>
            <a:endParaRPr sz="800">
              <a:latin typeface="Arial Narrow"/>
              <a:cs typeface="Arial Narrow"/>
            </a:endParaRPr>
          </a:p>
          <a:p>
            <a:pPr marL="12700" marR="107314">
              <a:lnSpc>
                <a:spcPts val="850"/>
              </a:lnSpc>
              <a:spcBef>
                <a:spcPts val="140"/>
              </a:spcBef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Only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Uracil-N-glycosylase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(UNG)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No.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1N30-66 when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performing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Uracil-N-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Glycosylase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protocol.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Do not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expired </a:t>
            </a:r>
            <a:r>
              <a:rPr sz="8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reagents.</a:t>
            </a:r>
            <a:endParaRPr sz="800">
              <a:latin typeface="Lucida Sans"/>
              <a:cs typeface="Lucida Sans"/>
            </a:endParaRPr>
          </a:p>
          <a:p>
            <a:pPr marL="381000" marR="128905" indent="-317500">
              <a:lnSpc>
                <a:spcPts val="900"/>
              </a:lnSpc>
              <a:spcBef>
                <a:spcPts val="575"/>
              </a:spcBef>
            </a:pP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m2000sp Master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Mix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Addition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protocol must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be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initiated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within </a:t>
            </a: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60 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minutes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after completion </a:t>
            </a:r>
            <a:r>
              <a:rPr sz="800" i="1" spc="4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Sample</a:t>
            </a:r>
            <a:r>
              <a:rPr sz="800" i="1" spc="-1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Preparation.</a:t>
            </a:r>
            <a:endParaRPr sz="800">
              <a:latin typeface="Arial Narrow"/>
              <a:cs typeface="Arial Narrow"/>
            </a:endParaRPr>
          </a:p>
          <a:p>
            <a:pPr marL="12700" marR="5080">
              <a:lnSpc>
                <a:spcPts val="850"/>
              </a:lnSpc>
              <a:spcBef>
                <a:spcPts val="439"/>
              </a:spcBef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master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mix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addition protocol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aborted,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seal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sealable plastic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bag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dispose according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Hazards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section,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along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gloves used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handle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plate.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Do  not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import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order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onto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785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appropriate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PCR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selected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when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loaded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905"/>
              </a:lnSpc>
            </a:pP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</a:t>
            </a:r>
            <a:r>
              <a:rPr sz="800" i="1" spc="-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instrument.</a:t>
            </a:r>
            <a:endParaRPr sz="800">
              <a:latin typeface="Lucida Sans"/>
              <a:cs typeface="Lucida Sans"/>
            </a:endParaRPr>
          </a:p>
          <a:p>
            <a:pPr marL="381000" marR="86360" indent="-317500">
              <a:lnSpc>
                <a:spcPts val="900"/>
              </a:lnSpc>
              <a:spcBef>
                <a:spcPts val="575"/>
              </a:spcBef>
            </a:pP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m2000rt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protocol must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be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started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within </a:t>
            </a: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50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minutes </a:t>
            </a:r>
            <a:r>
              <a:rPr sz="800" i="1" spc="4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initiation  </a:t>
            </a:r>
            <a:r>
              <a:rPr sz="800" i="1" spc="4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Master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Mix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Addition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protocol.</a:t>
            </a:r>
            <a:endParaRPr sz="800">
              <a:latin typeface="Arial Narrow"/>
              <a:cs typeface="Arial Narrow"/>
            </a:endParaRPr>
          </a:p>
          <a:p>
            <a:pPr marL="12700" marR="12065">
              <a:lnSpc>
                <a:spcPts val="850"/>
              </a:lnSpc>
              <a:spcBef>
                <a:spcPts val="585"/>
              </a:spcBef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initiated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within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50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minutes,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interrupted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aborted,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seal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sealable plastic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bag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dispose according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along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gloves used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handle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plate.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1040"/>
              </a:lnSpc>
            </a:pP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Safety</a:t>
            </a:r>
            <a:r>
              <a:rPr sz="900" b="1" spc="-4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Precautions</a:t>
            </a:r>
            <a:endParaRPr sz="900">
              <a:latin typeface="Arial Narrow"/>
              <a:cs typeface="Arial Narrow"/>
            </a:endParaRPr>
          </a:p>
          <a:p>
            <a:pPr marL="12700">
              <a:lnSpc>
                <a:spcPts val="905"/>
              </a:lnSpc>
              <a:spcBef>
                <a:spcPts val="15"/>
              </a:spcBef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Hazards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the  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905"/>
              </a:lnSpc>
            </a:pP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Hazards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instructions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safety </a:t>
            </a:r>
            <a:r>
              <a:rPr sz="800" spc="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precautions.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966857" y="7559802"/>
            <a:ext cx="191770" cy="162560"/>
          </a:xfrm>
          <a:custGeom>
            <a:avLst/>
            <a:gdLst/>
            <a:ahLst/>
            <a:cxnLst/>
            <a:rect l="l" t="t" r="r" b="b"/>
            <a:pathLst>
              <a:path w="191770" h="162559">
                <a:moveTo>
                  <a:pt x="0" y="161963"/>
                </a:moveTo>
                <a:lnTo>
                  <a:pt x="95758" y="0"/>
                </a:lnTo>
                <a:lnTo>
                  <a:pt x="191503" y="161963"/>
                </a:lnTo>
                <a:lnTo>
                  <a:pt x="0" y="161963"/>
                </a:lnTo>
                <a:close/>
              </a:path>
            </a:pathLst>
          </a:custGeom>
          <a:ln w="508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55135" y="7595336"/>
            <a:ext cx="15240" cy="109855"/>
          </a:xfrm>
          <a:custGeom>
            <a:avLst/>
            <a:gdLst/>
            <a:ahLst/>
            <a:cxnLst/>
            <a:rect l="l" t="t" r="r" b="b"/>
            <a:pathLst>
              <a:path w="15239" h="109854">
                <a:moveTo>
                  <a:pt x="14782" y="0"/>
                </a:moveTo>
                <a:lnTo>
                  <a:pt x="0" y="0"/>
                </a:lnTo>
                <a:lnTo>
                  <a:pt x="0" y="36118"/>
                </a:lnTo>
                <a:lnTo>
                  <a:pt x="3657" y="83362"/>
                </a:lnTo>
                <a:lnTo>
                  <a:pt x="11125" y="83362"/>
                </a:lnTo>
                <a:lnTo>
                  <a:pt x="14782" y="36118"/>
                </a:lnTo>
                <a:lnTo>
                  <a:pt x="14782" y="0"/>
                </a:lnTo>
                <a:close/>
              </a:path>
              <a:path w="15239" h="109854">
                <a:moveTo>
                  <a:pt x="14782" y="93878"/>
                </a:moveTo>
                <a:lnTo>
                  <a:pt x="0" y="93878"/>
                </a:lnTo>
                <a:lnTo>
                  <a:pt x="0" y="109423"/>
                </a:lnTo>
                <a:lnTo>
                  <a:pt x="14782" y="109423"/>
                </a:lnTo>
                <a:lnTo>
                  <a:pt x="14782" y="9387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949649" y="7618780"/>
            <a:ext cx="3569970" cy="1991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30504">
              <a:lnSpc>
                <a:spcPct val="8850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CAUTION: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Calibrator Kit,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Kit,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Internal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contain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sourced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and/or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potentially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infectious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components.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specific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listing,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REAGENTS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package insert.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Components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sourced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human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blood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been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nonreactive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FDA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licensed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tests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HCV,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HIV-1, 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HIV-2, 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HBsAg. 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material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also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negative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FDA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licensed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PCR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methods for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HIV-1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RNA.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No 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known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method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offer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complete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assurance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products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derived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human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sources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inactivated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microorganisms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will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transmit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infection.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These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handled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infectious,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using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safe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laboratory procedures,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such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those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outlined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Biosafety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Microbiological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Biomedical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Laboratories,</a:t>
            </a:r>
            <a:r>
              <a:rPr sz="675" spc="-120" baseline="30864" dirty="0">
                <a:solidFill>
                  <a:srgbClr val="231F20"/>
                </a:solidFill>
                <a:latin typeface="Lucida Sans"/>
                <a:cs typeface="Lucida Sans"/>
              </a:rPr>
              <a:t>19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OSHA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Standard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Bloodborne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Pathogens,</a:t>
            </a:r>
            <a:r>
              <a:rPr sz="675" spc="-112" baseline="30864" dirty="0">
                <a:solidFill>
                  <a:srgbClr val="231F20"/>
                </a:solidFill>
                <a:latin typeface="Lucida Sans"/>
                <a:cs typeface="Lucida Sans"/>
              </a:rPr>
              <a:t>20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CLSI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Document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M29-A3,</a:t>
            </a:r>
            <a:r>
              <a:rPr sz="675" spc="-112" baseline="30864" dirty="0">
                <a:solidFill>
                  <a:srgbClr val="231F20"/>
                </a:solidFill>
                <a:latin typeface="Lucida Sans"/>
                <a:cs typeface="Lucida Sans"/>
              </a:rPr>
              <a:t>22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other  appropriate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biosafety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practices.</a:t>
            </a:r>
            <a:r>
              <a:rPr sz="675" spc="-97" baseline="30864" dirty="0">
                <a:solidFill>
                  <a:srgbClr val="231F20"/>
                </a:solidFill>
                <a:latin typeface="Lucida Sans"/>
                <a:cs typeface="Lucida Sans"/>
              </a:rPr>
              <a:t>21,22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Therefore,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sourced materials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 considered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potentially</a:t>
            </a:r>
            <a:r>
              <a:rPr sz="800" spc="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infectious.</a:t>
            </a:r>
            <a:endParaRPr sz="800">
              <a:latin typeface="Lucida Sans"/>
              <a:cs typeface="Lucida Sans"/>
            </a:endParaRPr>
          </a:p>
          <a:p>
            <a:pPr marR="988694" algn="ctr">
              <a:lnSpc>
                <a:spcPct val="100000"/>
              </a:lnSpc>
              <a:spcBef>
                <a:spcPts val="30"/>
              </a:spcBef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These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precautions include,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but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limited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to,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following: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905"/>
              </a:lnSpc>
              <a:spcBef>
                <a:spcPts val="35"/>
              </a:spcBef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Wear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gloves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when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handling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reagents.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Do not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mouth.</a:t>
            </a:r>
            <a:endParaRPr sz="800">
              <a:latin typeface="Lucida Sans"/>
              <a:cs typeface="Lucida Sans"/>
            </a:endParaRPr>
          </a:p>
          <a:p>
            <a:pPr marL="266700" marR="167005" indent="-127000">
              <a:lnSpc>
                <a:spcPts val="850"/>
              </a:lnSpc>
              <a:spcBef>
                <a:spcPts val="65"/>
              </a:spcBef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Do not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eat,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drink,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smoke,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apply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cosmetics,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handle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contact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lenses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areas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where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these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materials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handled.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5878" y="207263"/>
            <a:ext cx="3606800" cy="591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5875">
              <a:lnSpc>
                <a:spcPts val="850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round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thermal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cycling,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products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dissociate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single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strands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temperature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allowing primer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annealing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extension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temperature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lowered. Exponential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product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achieved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through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repeated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cycling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between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low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temperatures, resulting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billion-fold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greater  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target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sequences.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both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targets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IC)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takes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place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simultaneously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same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reaction.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ct val="88600"/>
              </a:lnSpc>
              <a:spcBef>
                <a:spcPts val="13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target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5´</a:t>
            </a:r>
            <a:r>
              <a:rPr sz="800" i="1" spc="-60" dirty="0">
                <a:solidFill>
                  <a:srgbClr val="231F20"/>
                </a:solidFill>
                <a:latin typeface="Arial Narrow"/>
                <a:cs typeface="Arial Narrow"/>
              </a:rPr>
              <a:t>utr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region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genome.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region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specific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highly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conserved.</a:t>
            </a:r>
            <a:r>
              <a:rPr sz="675" spc="-112" baseline="30864" dirty="0">
                <a:solidFill>
                  <a:srgbClr val="231F20"/>
                </a:solidFill>
                <a:latin typeface="Lucida Sans"/>
                <a:cs typeface="Lucida Sans"/>
              </a:rPr>
              <a:t>18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primers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designed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hybridize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5´</a:t>
            </a:r>
            <a:r>
              <a:rPr sz="800" i="1" spc="-60" dirty="0">
                <a:solidFill>
                  <a:srgbClr val="231F20"/>
                </a:solidFill>
                <a:latin typeface="Arial Narrow"/>
                <a:cs typeface="Arial Narrow"/>
              </a:rPr>
              <a:t>utr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region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fewest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possible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mismatches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among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genotypes 1, 2, 3, 4, 5, and 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6.</a:t>
            </a:r>
            <a:endParaRPr sz="800">
              <a:latin typeface="Lucida Sans"/>
              <a:cs typeface="Lucida Sans"/>
            </a:endParaRPr>
          </a:p>
          <a:p>
            <a:pPr marL="12700" marR="121920" algn="just">
              <a:lnSpc>
                <a:spcPts val="850"/>
              </a:lnSpc>
              <a:spcBef>
                <a:spcPts val="15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target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derived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hydroxypyruvate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reductase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gene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pumpkin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plant,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Cucurbita pepo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delivered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Armored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RNA</a:t>
            </a:r>
            <a:r>
              <a:rPr sz="675" spc="-75" baseline="30864" dirty="0">
                <a:solidFill>
                  <a:srgbClr val="231F20"/>
                </a:solidFill>
                <a:latin typeface="Lucida Sans"/>
                <a:cs typeface="Lucida Sans"/>
              </a:rPr>
              <a:t>®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particle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has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been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diluted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HCV-negative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Detection</a:t>
            </a:r>
            <a:endParaRPr sz="900">
              <a:latin typeface="Arial Narrow"/>
              <a:cs typeface="Arial Narrow"/>
            </a:endParaRPr>
          </a:p>
          <a:p>
            <a:pPr marL="12700" marR="35560">
              <a:lnSpc>
                <a:spcPts val="850"/>
              </a:lnSpc>
              <a:spcBef>
                <a:spcPts val="135"/>
              </a:spcBef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read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cycles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temperature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lowered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further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allow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fluorescent detection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products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probes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anneal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their targets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(real-time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fluorescence detection).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probes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single-stranded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DNA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oligonucleotides consisting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probe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fluorescent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moiety that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covalently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linked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5´end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quenching  moiety that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covalently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linked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85" dirty="0">
                <a:solidFill>
                  <a:srgbClr val="231F20"/>
                </a:solidFill>
                <a:latin typeface="Lucida Sans"/>
                <a:cs typeface="Lucida Sans"/>
              </a:rPr>
              <a:t>3´  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probe.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905"/>
              </a:lnSpc>
              <a:spcBef>
                <a:spcPts val="20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absence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target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sequences,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probe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fluorescence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quenched.</a:t>
            </a:r>
            <a:endParaRPr sz="800">
              <a:latin typeface="Lucida Sans"/>
              <a:cs typeface="Lucida Sans"/>
            </a:endParaRPr>
          </a:p>
          <a:p>
            <a:pPr marL="12700" marR="6985">
              <a:lnSpc>
                <a:spcPts val="850"/>
              </a:lnSpc>
              <a:spcBef>
                <a:spcPts val="65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 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presence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target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sequences,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hybridization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complementary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sequences separates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fluorophore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quencher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allows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fluorescent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emission  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detection. 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probes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labeled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different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fluorophore,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thus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allowing 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simultaneous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both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products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cycle.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cycle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which 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probe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fluorescent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signal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proportional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present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original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Quantitation</a:t>
            </a:r>
            <a:endParaRPr sz="900">
              <a:latin typeface="Arial Narrow"/>
              <a:cs typeface="Arial Narrow"/>
            </a:endParaRPr>
          </a:p>
          <a:p>
            <a:pPr marL="12700" marR="105410">
              <a:lnSpc>
                <a:spcPts val="850"/>
              </a:lnSpc>
              <a:spcBef>
                <a:spcPts val="135"/>
              </a:spcBef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curve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required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quantitate 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specimens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controls.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generate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curve. 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curve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slope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intercept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calculated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assigned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median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observed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threshold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cycle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endParaRPr sz="800">
              <a:latin typeface="Lucida Sans"/>
              <a:cs typeface="Lucida Sans"/>
            </a:endParaRPr>
          </a:p>
          <a:p>
            <a:pPr marL="12700" marR="26034">
              <a:lnSpc>
                <a:spcPts val="850"/>
              </a:lnSpc>
            </a:pP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controls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calculated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curve,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automatically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reported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workstation.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Negative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Low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included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verify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validity.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verifies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controls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assigned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ranges.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100" b="1" spc="10" dirty="0">
                <a:solidFill>
                  <a:srgbClr val="231F20"/>
                </a:solidFill>
                <a:latin typeface="Arial Narrow"/>
                <a:cs typeface="Arial Narrow"/>
              </a:rPr>
              <a:t>PREVENTION </a:t>
            </a:r>
            <a:r>
              <a:rPr sz="1100" b="1" spc="30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NUCLEIC ACID</a:t>
            </a:r>
            <a:r>
              <a:rPr sz="1100" b="1" spc="10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15" dirty="0">
                <a:solidFill>
                  <a:srgbClr val="231F20"/>
                </a:solidFill>
                <a:latin typeface="Arial Narrow"/>
                <a:cs typeface="Arial Narrow"/>
              </a:rPr>
              <a:t>CONTAMINATION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possibility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acid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minimized   </a:t>
            </a:r>
            <a:r>
              <a:rPr sz="8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because:</a:t>
            </a:r>
            <a:endParaRPr sz="800">
              <a:latin typeface="Lucida Sans"/>
              <a:cs typeface="Lucida Sans"/>
            </a:endParaRPr>
          </a:p>
          <a:p>
            <a:pPr marL="266700" marR="66675" indent="-127000">
              <a:lnSpc>
                <a:spcPts val="850"/>
              </a:lnSpc>
              <a:spcBef>
                <a:spcPts val="155"/>
              </a:spcBef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Reverse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transcription,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PCR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oligonucleotide hybridization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occur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sealed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</a:t>
            </a:r>
            <a:r>
              <a:rPr sz="800" spc="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Plate.</a:t>
            </a:r>
            <a:endParaRPr sz="800">
              <a:latin typeface="Lucida Sans"/>
              <a:cs typeface="Lucida Sans"/>
            </a:endParaRPr>
          </a:p>
          <a:p>
            <a:pPr marL="266700" marR="28067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carried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out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automatically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without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need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open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</a:t>
            </a:r>
            <a:r>
              <a:rPr sz="800" spc="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Plate.</a:t>
            </a:r>
            <a:endParaRPr sz="800">
              <a:latin typeface="Lucida Sans"/>
              <a:cs typeface="Lucida Sans"/>
            </a:endParaRPr>
          </a:p>
          <a:p>
            <a:pPr marL="266700" marR="39116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Aerosol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barrier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tips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used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pipetting.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tips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discarded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use.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785"/>
              </a:lnSpc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Separate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dedicated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areas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used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perform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assay.</a:t>
            </a:r>
            <a:endParaRPr sz="800">
              <a:latin typeface="Lucida Sans"/>
              <a:cs typeface="Lucida Sans"/>
            </a:endParaRPr>
          </a:p>
          <a:p>
            <a:pPr marL="266700">
              <a:lnSpc>
                <a:spcPts val="875"/>
              </a:lnSpc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SPECIAL PRECAUTIONS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package 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insert.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1290"/>
              </a:lnSpc>
            </a:pPr>
            <a:r>
              <a:rPr sz="1100" b="1" spc="15" dirty="0">
                <a:solidFill>
                  <a:srgbClr val="231F20"/>
                </a:solidFill>
                <a:latin typeface="Arial Narrow"/>
                <a:cs typeface="Arial Narrow"/>
              </a:rPr>
              <a:t>REAGENTS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9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9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9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Amplification Reagent </a:t>
            </a: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Kit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(List </a:t>
            </a:r>
            <a:r>
              <a:rPr sz="900" b="1" spc="40" dirty="0">
                <a:solidFill>
                  <a:srgbClr val="231F20"/>
                </a:solidFill>
                <a:latin typeface="Arial Narrow"/>
                <a:cs typeface="Arial Narrow"/>
              </a:rPr>
              <a:t>No.</a:t>
            </a:r>
            <a:r>
              <a:rPr sz="900" b="1" spc="7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35" dirty="0">
                <a:solidFill>
                  <a:srgbClr val="231F20"/>
                </a:solidFill>
                <a:latin typeface="Arial Narrow"/>
                <a:cs typeface="Arial Narrow"/>
              </a:rPr>
              <a:t>1N30-90)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15900" y="6129782"/>
            <a:ext cx="66675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75" dirty="0">
                <a:solidFill>
                  <a:srgbClr val="231F20"/>
                </a:solidFill>
                <a:latin typeface="Lucida Sans"/>
                <a:cs typeface="Lucida Sans"/>
              </a:rPr>
              <a:t>1.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64629" y="6140551"/>
            <a:ext cx="894715" cy="103505"/>
          </a:xfrm>
          <a:custGeom>
            <a:avLst/>
            <a:gdLst/>
            <a:ahLst/>
            <a:cxnLst/>
            <a:rect l="l" t="t" r="r" b="b"/>
            <a:pathLst>
              <a:path w="894715" h="103504">
                <a:moveTo>
                  <a:pt x="0" y="103136"/>
                </a:moveTo>
                <a:lnTo>
                  <a:pt x="894689" y="103136"/>
                </a:lnTo>
                <a:lnTo>
                  <a:pt x="894689" y="0"/>
                </a:lnTo>
                <a:lnTo>
                  <a:pt x="0" y="0"/>
                </a:lnTo>
                <a:lnTo>
                  <a:pt x="0" y="103136"/>
                </a:lnTo>
                <a:close/>
              </a:path>
            </a:pathLst>
          </a:custGeom>
          <a:ln w="54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91344" y="6165977"/>
            <a:ext cx="0" cy="54610"/>
          </a:xfrm>
          <a:custGeom>
            <a:avLst/>
            <a:gdLst/>
            <a:ahLst/>
            <a:cxnLst/>
            <a:rect l="l" t="t" r="r" b="b"/>
            <a:pathLst>
              <a:path h="54610">
                <a:moveTo>
                  <a:pt x="0" y="0"/>
                </a:moveTo>
                <a:lnTo>
                  <a:pt x="0" y="54140"/>
                </a:lnTo>
              </a:path>
            </a:pathLst>
          </a:custGeom>
          <a:ln w="1774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11189" y="6165977"/>
            <a:ext cx="52705" cy="54610"/>
          </a:xfrm>
          <a:custGeom>
            <a:avLst/>
            <a:gdLst/>
            <a:ahLst/>
            <a:cxnLst/>
            <a:rect l="l" t="t" r="r" b="b"/>
            <a:pathLst>
              <a:path w="52704" h="54610">
                <a:moveTo>
                  <a:pt x="16471" y="0"/>
                </a:moveTo>
                <a:lnTo>
                  <a:pt x="0" y="0"/>
                </a:lnTo>
                <a:lnTo>
                  <a:pt x="0" y="54140"/>
                </a:lnTo>
                <a:lnTo>
                  <a:pt x="17068" y="54140"/>
                </a:lnTo>
                <a:lnTo>
                  <a:pt x="17068" y="34137"/>
                </a:lnTo>
                <a:lnTo>
                  <a:pt x="16471" y="25349"/>
                </a:lnTo>
                <a:lnTo>
                  <a:pt x="33804" y="25349"/>
                </a:lnTo>
                <a:lnTo>
                  <a:pt x="16471" y="0"/>
                </a:lnTo>
                <a:close/>
              </a:path>
              <a:path w="52704" h="54610">
                <a:moveTo>
                  <a:pt x="33804" y="25349"/>
                </a:moveTo>
                <a:lnTo>
                  <a:pt x="16471" y="25349"/>
                </a:lnTo>
                <a:lnTo>
                  <a:pt x="35801" y="54140"/>
                </a:lnTo>
                <a:lnTo>
                  <a:pt x="52273" y="54140"/>
                </a:lnTo>
                <a:lnTo>
                  <a:pt x="52273" y="28270"/>
                </a:lnTo>
                <a:lnTo>
                  <a:pt x="35801" y="28270"/>
                </a:lnTo>
                <a:lnTo>
                  <a:pt x="33804" y="25349"/>
                </a:lnTo>
                <a:close/>
              </a:path>
              <a:path w="52704" h="54610">
                <a:moveTo>
                  <a:pt x="52273" y="0"/>
                </a:moveTo>
                <a:lnTo>
                  <a:pt x="35191" y="0"/>
                </a:lnTo>
                <a:lnTo>
                  <a:pt x="35191" y="19405"/>
                </a:lnTo>
                <a:lnTo>
                  <a:pt x="35801" y="28270"/>
                </a:lnTo>
                <a:lnTo>
                  <a:pt x="52273" y="28270"/>
                </a:lnTo>
                <a:lnTo>
                  <a:pt x="5227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0979" y="6165977"/>
            <a:ext cx="50165" cy="54610"/>
          </a:xfrm>
          <a:custGeom>
            <a:avLst/>
            <a:gdLst/>
            <a:ahLst/>
            <a:cxnLst/>
            <a:rect l="l" t="t" r="r" b="b"/>
            <a:pathLst>
              <a:path w="50165" h="54610">
                <a:moveTo>
                  <a:pt x="33845" y="14884"/>
                </a:moveTo>
                <a:lnTo>
                  <a:pt x="15862" y="14884"/>
                </a:lnTo>
                <a:lnTo>
                  <a:pt x="15862" y="54140"/>
                </a:lnTo>
                <a:lnTo>
                  <a:pt x="33845" y="54140"/>
                </a:lnTo>
                <a:lnTo>
                  <a:pt x="33845" y="14884"/>
                </a:lnTo>
                <a:close/>
              </a:path>
              <a:path w="50165" h="54610">
                <a:moveTo>
                  <a:pt x="49631" y="0"/>
                </a:moveTo>
                <a:lnTo>
                  <a:pt x="0" y="0"/>
                </a:lnTo>
                <a:lnTo>
                  <a:pt x="0" y="14884"/>
                </a:lnTo>
                <a:lnTo>
                  <a:pt x="49631" y="14884"/>
                </a:lnTo>
                <a:lnTo>
                  <a:pt x="4963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8654" y="6165977"/>
            <a:ext cx="45720" cy="54610"/>
          </a:xfrm>
          <a:custGeom>
            <a:avLst/>
            <a:gdLst/>
            <a:ahLst/>
            <a:cxnLst/>
            <a:rect l="l" t="t" r="r" b="b"/>
            <a:pathLst>
              <a:path w="45720" h="54610">
                <a:moveTo>
                  <a:pt x="45199" y="0"/>
                </a:moveTo>
                <a:lnTo>
                  <a:pt x="0" y="0"/>
                </a:lnTo>
                <a:lnTo>
                  <a:pt x="0" y="54140"/>
                </a:lnTo>
                <a:lnTo>
                  <a:pt x="45199" y="54140"/>
                </a:lnTo>
                <a:lnTo>
                  <a:pt x="45199" y="41363"/>
                </a:lnTo>
                <a:lnTo>
                  <a:pt x="17754" y="41363"/>
                </a:lnTo>
                <a:lnTo>
                  <a:pt x="17754" y="33616"/>
                </a:lnTo>
                <a:lnTo>
                  <a:pt x="39941" y="33616"/>
                </a:lnTo>
                <a:lnTo>
                  <a:pt x="39941" y="20904"/>
                </a:lnTo>
                <a:lnTo>
                  <a:pt x="17754" y="20904"/>
                </a:lnTo>
                <a:lnTo>
                  <a:pt x="17754" y="12484"/>
                </a:lnTo>
                <a:lnTo>
                  <a:pt x="45199" y="12484"/>
                </a:lnTo>
                <a:lnTo>
                  <a:pt x="451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1748" y="6165977"/>
            <a:ext cx="52069" cy="54610"/>
          </a:xfrm>
          <a:custGeom>
            <a:avLst/>
            <a:gdLst/>
            <a:ahLst/>
            <a:cxnLst/>
            <a:rect l="l" t="t" r="r" b="b"/>
            <a:pathLst>
              <a:path w="52070" h="54610">
                <a:moveTo>
                  <a:pt x="27825" y="0"/>
                </a:moveTo>
                <a:lnTo>
                  <a:pt x="0" y="0"/>
                </a:lnTo>
                <a:lnTo>
                  <a:pt x="0" y="54140"/>
                </a:lnTo>
                <a:lnTo>
                  <a:pt x="17373" y="54140"/>
                </a:lnTo>
                <a:lnTo>
                  <a:pt x="17373" y="36169"/>
                </a:lnTo>
                <a:lnTo>
                  <a:pt x="19634" y="36169"/>
                </a:lnTo>
                <a:lnTo>
                  <a:pt x="22186" y="35940"/>
                </a:lnTo>
                <a:lnTo>
                  <a:pt x="49194" y="35940"/>
                </a:lnTo>
                <a:lnTo>
                  <a:pt x="48806" y="32486"/>
                </a:lnTo>
                <a:lnTo>
                  <a:pt x="41135" y="28803"/>
                </a:lnTo>
                <a:lnTo>
                  <a:pt x="45504" y="28270"/>
                </a:lnTo>
                <a:lnTo>
                  <a:pt x="49064" y="22860"/>
                </a:lnTo>
                <a:lnTo>
                  <a:pt x="17373" y="22860"/>
                </a:lnTo>
                <a:lnTo>
                  <a:pt x="17373" y="13614"/>
                </a:lnTo>
                <a:lnTo>
                  <a:pt x="49395" y="13614"/>
                </a:lnTo>
                <a:lnTo>
                  <a:pt x="48615" y="9676"/>
                </a:lnTo>
                <a:lnTo>
                  <a:pt x="44972" y="4803"/>
                </a:lnTo>
                <a:lnTo>
                  <a:pt x="38226" y="1326"/>
                </a:lnTo>
                <a:lnTo>
                  <a:pt x="27825" y="0"/>
                </a:lnTo>
                <a:close/>
              </a:path>
              <a:path w="52070" h="54610">
                <a:moveTo>
                  <a:pt x="49194" y="35940"/>
                </a:moveTo>
                <a:lnTo>
                  <a:pt x="34747" y="35940"/>
                </a:lnTo>
                <a:lnTo>
                  <a:pt x="30835" y="41363"/>
                </a:lnTo>
                <a:lnTo>
                  <a:pt x="33096" y="54140"/>
                </a:lnTo>
                <a:lnTo>
                  <a:pt x="51587" y="54140"/>
                </a:lnTo>
                <a:lnTo>
                  <a:pt x="51587" y="52489"/>
                </a:lnTo>
                <a:lnTo>
                  <a:pt x="49263" y="51815"/>
                </a:lnTo>
                <a:lnTo>
                  <a:pt x="49194" y="35940"/>
                </a:lnTo>
                <a:close/>
              </a:path>
              <a:path w="52070" h="54610">
                <a:moveTo>
                  <a:pt x="49395" y="13614"/>
                </a:moveTo>
                <a:lnTo>
                  <a:pt x="31064" y="13614"/>
                </a:lnTo>
                <a:lnTo>
                  <a:pt x="32791" y="15938"/>
                </a:lnTo>
                <a:lnTo>
                  <a:pt x="32791" y="20535"/>
                </a:lnTo>
                <a:lnTo>
                  <a:pt x="31064" y="22860"/>
                </a:lnTo>
                <a:lnTo>
                  <a:pt x="49064" y="22860"/>
                </a:lnTo>
                <a:lnTo>
                  <a:pt x="49707" y="21882"/>
                </a:lnTo>
                <a:lnTo>
                  <a:pt x="49707" y="15189"/>
                </a:lnTo>
                <a:lnTo>
                  <a:pt x="49395" y="1361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40933" y="6165977"/>
            <a:ext cx="52705" cy="54610"/>
          </a:xfrm>
          <a:custGeom>
            <a:avLst/>
            <a:gdLst/>
            <a:ahLst/>
            <a:cxnLst/>
            <a:rect l="l" t="t" r="r" b="b"/>
            <a:pathLst>
              <a:path w="52704" h="54610">
                <a:moveTo>
                  <a:pt x="16471" y="0"/>
                </a:moveTo>
                <a:lnTo>
                  <a:pt x="0" y="0"/>
                </a:lnTo>
                <a:lnTo>
                  <a:pt x="0" y="54140"/>
                </a:lnTo>
                <a:lnTo>
                  <a:pt x="17068" y="54140"/>
                </a:lnTo>
                <a:lnTo>
                  <a:pt x="17068" y="34137"/>
                </a:lnTo>
                <a:lnTo>
                  <a:pt x="16471" y="25349"/>
                </a:lnTo>
                <a:lnTo>
                  <a:pt x="33804" y="25349"/>
                </a:lnTo>
                <a:lnTo>
                  <a:pt x="16471" y="0"/>
                </a:lnTo>
                <a:close/>
              </a:path>
              <a:path w="52704" h="54610">
                <a:moveTo>
                  <a:pt x="33804" y="25349"/>
                </a:moveTo>
                <a:lnTo>
                  <a:pt x="16471" y="25349"/>
                </a:lnTo>
                <a:lnTo>
                  <a:pt x="35801" y="54140"/>
                </a:lnTo>
                <a:lnTo>
                  <a:pt x="52273" y="54140"/>
                </a:lnTo>
                <a:lnTo>
                  <a:pt x="52273" y="28270"/>
                </a:lnTo>
                <a:lnTo>
                  <a:pt x="35801" y="28270"/>
                </a:lnTo>
                <a:lnTo>
                  <a:pt x="33804" y="25349"/>
                </a:lnTo>
                <a:close/>
              </a:path>
              <a:path w="52704" h="54610">
                <a:moveTo>
                  <a:pt x="52273" y="0"/>
                </a:moveTo>
                <a:lnTo>
                  <a:pt x="35191" y="0"/>
                </a:lnTo>
                <a:lnTo>
                  <a:pt x="35191" y="19405"/>
                </a:lnTo>
                <a:lnTo>
                  <a:pt x="35801" y="28270"/>
                </a:lnTo>
                <a:lnTo>
                  <a:pt x="52273" y="28270"/>
                </a:lnTo>
                <a:lnTo>
                  <a:pt x="5227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99216" y="6165977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10">
                <a:moveTo>
                  <a:pt x="37528" y="0"/>
                </a:moveTo>
                <a:lnTo>
                  <a:pt x="19177" y="0"/>
                </a:lnTo>
                <a:lnTo>
                  <a:pt x="0" y="54140"/>
                </a:lnTo>
                <a:lnTo>
                  <a:pt x="17818" y="54140"/>
                </a:lnTo>
                <a:lnTo>
                  <a:pt x="19634" y="47078"/>
                </a:lnTo>
                <a:lnTo>
                  <a:pt x="54336" y="47078"/>
                </a:lnTo>
                <a:lnTo>
                  <a:pt x="50387" y="36017"/>
                </a:lnTo>
                <a:lnTo>
                  <a:pt x="23088" y="36017"/>
                </a:lnTo>
                <a:lnTo>
                  <a:pt x="28346" y="18275"/>
                </a:lnTo>
                <a:lnTo>
                  <a:pt x="44053" y="18275"/>
                </a:lnTo>
                <a:lnTo>
                  <a:pt x="37528" y="0"/>
                </a:lnTo>
                <a:close/>
              </a:path>
              <a:path w="57150" h="54610">
                <a:moveTo>
                  <a:pt x="54336" y="47078"/>
                </a:moveTo>
                <a:lnTo>
                  <a:pt x="37071" y="47078"/>
                </a:lnTo>
                <a:lnTo>
                  <a:pt x="38735" y="54140"/>
                </a:lnTo>
                <a:lnTo>
                  <a:pt x="56857" y="54140"/>
                </a:lnTo>
                <a:lnTo>
                  <a:pt x="54336" y="47078"/>
                </a:lnTo>
                <a:close/>
              </a:path>
              <a:path w="57150" h="54610">
                <a:moveTo>
                  <a:pt x="44053" y="18275"/>
                </a:moveTo>
                <a:lnTo>
                  <a:pt x="28346" y="18275"/>
                </a:lnTo>
                <a:lnTo>
                  <a:pt x="33540" y="36017"/>
                </a:lnTo>
                <a:lnTo>
                  <a:pt x="50387" y="36017"/>
                </a:lnTo>
                <a:lnTo>
                  <a:pt x="44053" y="1827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62619" y="6165977"/>
            <a:ext cx="42545" cy="54610"/>
          </a:xfrm>
          <a:custGeom>
            <a:avLst/>
            <a:gdLst/>
            <a:ahLst/>
            <a:cxnLst/>
            <a:rect l="l" t="t" r="r" b="b"/>
            <a:pathLst>
              <a:path w="42545" h="54610">
                <a:moveTo>
                  <a:pt x="17741" y="0"/>
                </a:moveTo>
                <a:lnTo>
                  <a:pt x="0" y="0"/>
                </a:lnTo>
                <a:lnTo>
                  <a:pt x="0" y="54140"/>
                </a:lnTo>
                <a:lnTo>
                  <a:pt x="42113" y="54140"/>
                </a:lnTo>
                <a:lnTo>
                  <a:pt x="42113" y="41363"/>
                </a:lnTo>
                <a:lnTo>
                  <a:pt x="17741" y="41363"/>
                </a:lnTo>
                <a:lnTo>
                  <a:pt x="1774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33828" y="6164541"/>
            <a:ext cx="54610" cy="57150"/>
          </a:xfrm>
          <a:custGeom>
            <a:avLst/>
            <a:gdLst/>
            <a:ahLst/>
            <a:cxnLst/>
            <a:rect l="l" t="t" r="r" b="b"/>
            <a:pathLst>
              <a:path w="54609" h="57150">
                <a:moveTo>
                  <a:pt x="26771" y="0"/>
                </a:moveTo>
                <a:lnTo>
                  <a:pt x="16437" y="1712"/>
                </a:lnTo>
                <a:lnTo>
                  <a:pt x="7918" y="7042"/>
                </a:lnTo>
                <a:lnTo>
                  <a:pt x="2132" y="16277"/>
                </a:lnTo>
                <a:lnTo>
                  <a:pt x="0" y="29705"/>
                </a:lnTo>
                <a:lnTo>
                  <a:pt x="2041" y="41476"/>
                </a:lnTo>
                <a:lnTo>
                  <a:pt x="7699" y="50001"/>
                </a:lnTo>
                <a:lnTo>
                  <a:pt x="16277" y="55185"/>
                </a:lnTo>
                <a:lnTo>
                  <a:pt x="27076" y="56934"/>
                </a:lnTo>
                <a:lnTo>
                  <a:pt x="36884" y="55512"/>
                </a:lnTo>
                <a:lnTo>
                  <a:pt x="45537" y="51312"/>
                </a:lnTo>
                <a:lnTo>
                  <a:pt x="51820" y="44434"/>
                </a:lnTo>
                <a:lnTo>
                  <a:pt x="51990" y="43840"/>
                </a:lnTo>
                <a:lnTo>
                  <a:pt x="20904" y="43840"/>
                </a:lnTo>
                <a:lnTo>
                  <a:pt x="17754" y="36474"/>
                </a:lnTo>
                <a:lnTo>
                  <a:pt x="17754" y="21285"/>
                </a:lnTo>
                <a:lnTo>
                  <a:pt x="21056" y="13538"/>
                </a:lnTo>
                <a:lnTo>
                  <a:pt x="51341" y="13538"/>
                </a:lnTo>
                <a:lnTo>
                  <a:pt x="48582" y="8516"/>
                </a:lnTo>
                <a:lnTo>
                  <a:pt x="40427" y="2495"/>
                </a:lnTo>
                <a:lnTo>
                  <a:pt x="26771" y="0"/>
                </a:lnTo>
                <a:close/>
              </a:path>
              <a:path w="54609" h="57150">
                <a:moveTo>
                  <a:pt x="54521" y="34975"/>
                </a:moveTo>
                <a:lnTo>
                  <a:pt x="37223" y="34975"/>
                </a:lnTo>
                <a:lnTo>
                  <a:pt x="35953" y="42037"/>
                </a:lnTo>
                <a:lnTo>
                  <a:pt x="31356" y="43840"/>
                </a:lnTo>
                <a:lnTo>
                  <a:pt x="51990" y="43840"/>
                </a:lnTo>
                <a:lnTo>
                  <a:pt x="54521" y="34975"/>
                </a:lnTo>
                <a:close/>
              </a:path>
              <a:path w="54609" h="57150">
                <a:moveTo>
                  <a:pt x="51341" y="13538"/>
                </a:moveTo>
                <a:lnTo>
                  <a:pt x="30162" y="13538"/>
                </a:lnTo>
                <a:lnTo>
                  <a:pt x="34594" y="13995"/>
                </a:lnTo>
                <a:lnTo>
                  <a:pt x="37223" y="22339"/>
                </a:lnTo>
                <a:lnTo>
                  <a:pt x="53924" y="22339"/>
                </a:lnTo>
                <a:lnTo>
                  <a:pt x="52619" y="15864"/>
                </a:lnTo>
                <a:lnTo>
                  <a:pt x="51341" y="1353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93538" y="6164541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498" y="0"/>
                </a:moveTo>
                <a:lnTo>
                  <a:pt x="17386" y="2276"/>
                </a:lnTo>
                <a:lnTo>
                  <a:pt x="8329" y="8458"/>
                </a:lnTo>
                <a:lnTo>
                  <a:pt x="2233" y="17573"/>
                </a:lnTo>
                <a:lnTo>
                  <a:pt x="0" y="28651"/>
                </a:lnTo>
                <a:lnTo>
                  <a:pt x="2230" y="39669"/>
                </a:lnTo>
                <a:lnTo>
                  <a:pt x="8312" y="48653"/>
                </a:lnTo>
                <a:lnTo>
                  <a:pt x="17327" y="54704"/>
                </a:lnTo>
                <a:lnTo>
                  <a:pt x="28359" y="56921"/>
                </a:lnTo>
                <a:lnTo>
                  <a:pt x="39427" y="54724"/>
                </a:lnTo>
                <a:lnTo>
                  <a:pt x="48461" y="48706"/>
                </a:lnTo>
                <a:lnTo>
                  <a:pt x="51709" y="43916"/>
                </a:lnTo>
                <a:lnTo>
                  <a:pt x="22186" y="43916"/>
                </a:lnTo>
                <a:lnTo>
                  <a:pt x="18275" y="36017"/>
                </a:lnTo>
                <a:lnTo>
                  <a:pt x="18311" y="21882"/>
                </a:lnTo>
                <a:lnTo>
                  <a:pt x="22034" y="13982"/>
                </a:lnTo>
                <a:lnTo>
                  <a:pt x="52215" y="13982"/>
                </a:lnTo>
                <a:lnTo>
                  <a:pt x="48536" y="8429"/>
                </a:lnTo>
                <a:lnTo>
                  <a:pt x="39550" y="2265"/>
                </a:lnTo>
                <a:lnTo>
                  <a:pt x="28498" y="0"/>
                </a:lnTo>
                <a:close/>
              </a:path>
              <a:path w="57150" h="57150">
                <a:moveTo>
                  <a:pt x="52215" y="13982"/>
                </a:moveTo>
                <a:lnTo>
                  <a:pt x="34747" y="13982"/>
                </a:lnTo>
                <a:lnTo>
                  <a:pt x="38430" y="21882"/>
                </a:lnTo>
                <a:lnTo>
                  <a:pt x="38430" y="36017"/>
                </a:lnTo>
                <a:lnTo>
                  <a:pt x="34594" y="43916"/>
                </a:lnTo>
                <a:lnTo>
                  <a:pt x="51709" y="43916"/>
                </a:lnTo>
                <a:lnTo>
                  <a:pt x="54549" y="39728"/>
                </a:lnTo>
                <a:lnTo>
                  <a:pt x="56781" y="28651"/>
                </a:lnTo>
                <a:lnTo>
                  <a:pt x="54573" y="17541"/>
                </a:lnTo>
                <a:lnTo>
                  <a:pt x="52215" y="139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58441" y="6165977"/>
            <a:ext cx="52705" cy="54610"/>
          </a:xfrm>
          <a:custGeom>
            <a:avLst/>
            <a:gdLst/>
            <a:ahLst/>
            <a:cxnLst/>
            <a:rect l="l" t="t" r="r" b="b"/>
            <a:pathLst>
              <a:path w="52705" h="54610">
                <a:moveTo>
                  <a:pt x="16471" y="0"/>
                </a:moveTo>
                <a:lnTo>
                  <a:pt x="0" y="0"/>
                </a:lnTo>
                <a:lnTo>
                  <a:pt x="0" y="54140"/>
                </a:lnTo>
                <a:lnTo>
                  <a:pt x="17068" y="54140"/>
                </a:lnTo>
                <a:lnTo>
                  <a:pt x="17068" y="34137"/>
                </a:lnTo>
                <a:lnTo>
                  <a:pt x="16471" y="25349"/>
                </a:lnTo>
                <a:lnTo>
                  <a:pt x="33804" y="25349"/>
                </a:lnTo>
                <a:lnTo>
                  <a:pt x="16471" y="0"/>
                </a:lnTo>
                <a:close/>
              </a:path>
              <a:path w="52705" h="54610">
                <a:moveTo>
                  <a:pt x="33804" y="25349"/>
                </a:moveTo>
                <a:lnTo>
                  <a:pt x="16471" y="25349"/>
                </a:lnTo>
                <a:lnTo>
                  <a:pt x="35801" y="54140"/>
                </a:lnTo>
                <a:lnTo>
                  <a:pt x="52273" y="54140"/>
                </a:lnTo>
                <a:lnTo>
                  <a:pt x="52273" y="28270"/>
                </a:lnTo>
                <a:lnTo>
                  <a:pt x="35801" y="28270"/>
                </a:lnTo>
                <a:lnTo>
                  <a:pt x="33804" y="25349"/>
                </a:lnTo>
                <a:close/>
              </a:path>
              <a:path w="52705" h="54610">
                <a:moveTo>
                  <a:pt x="52273" y="0"/>
                </a:moveTo>
                <a:lnTo>
                  <a:pt x="35191" y="0"/>
                </a:lnTo>
                <a:lnTo>
                  <a:pt x="35191" y="19405"/>
                </a:lnTo>
                <a:lnTo>
                  <a:pt x="35801" y="28270"/>
                </a:lnTo>
                <a:lnTo>
                  <a:pt x="52273" y="28270"/>
                </a:lnTo>
                <a:lnTo>
                  <a:pt x="5227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018231" y="6165977"/>
            <a:ext cx="50165" cy="54610"/>
          </a:xfrm>
          <a:custGeom>
            <a:avLst/>
            <a:gdLst/>
            <a:ahLst/>
            <a:cxnLst/>
            <a:rect l="l" t="t" r="r" b="b"/>
            <a:pathLst>
              <a:path w="50165" h="54610">
                <a:moveTo>
                  <a:pt x="33845" y="14884"/>
                </a:moveTo>
                <a:lnTo>
                  <a:pt x="15862" y="14884"/>
                </a:lnTo>
                <a:lnTo>
                  <a:pt x="15862" y="54140"/>
                </a:lnTo>
                <a:lnTo>
                  <a:pt x="33845" y="54140"/>
                </a:lnTo>
                <a:lnTo>
                  <a:pt x="33845" y="14884"/>
                </a:lnTo>
                <a:close/>
              </a:path>
              <a:path w="50165" h="54610">
                <a:moveTo>
                  <a:pt x="49631" y="0"/>
                </a:moveTo>
                <a:lnTo>
                  <a:pt x="0" y="0"/>
                </a:lnTo>
                <a:lnTo>
                  <a:pt x="0" y="14884"/>
                </a:lnTo>
                <a:lnTo>
                  <a:pt x="49631" y="14884"/>
                </a:lnTo>
                <a:lnTo>
                  <a:pt x="4963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74705" y="6165977"/>
            <a:ext cx="52069" cy="54610"/>
          </a:xfrm>
          <a:custGeom>
            <a:avLst/>
            <a:gdLst/>
            <a:ahLst/>
            <a:cxnLst/>
            <a:rect l="l" t="t" r="r" b="b"/>
            <a:pathLst>
              <a:path w="52069" h="54610">
                <a:moveTo>
                  <a:pt x="27825" y="0"/>
                </a:moveTo>
                <a:lnTo>
                  <a:pt x="0" y="0"/>
                </a:lnTo>
                <a:lnTo>
                  <a:pt x="0" y="54140"/>
                </a:lnTo>
                <a:lnTo>
                  <a:pt x="17373" y="54140"/>
                </a:lnTo>
                <a:lnTo>
                  <a:pt x="17373" y="36169"/>
                </a:lnTo>
                <a:lnTo>
                  <a:pt x="19621" y="36169"/>
                </a:lnTo>
                <a:lnTo>
                  <a:pt x="22186" y="35940"/>
                </a:lnTo>
                <a:lnTo>
                  <a:pt x="49194" y="35940"/>
                </a:lnTo>
                <a:lnTo>
                  <a:pt x="48806" y="32486"/>
                </a:lnTo>
                <a:lnTo>
                  <a:pt x="41135" y="28803"/>
                </a:lnTo>
                <a:lnTo>
                  <a:pt x="45491" y="28270"/>
                </a:lnTo>
                <a:lnTo>
                  <a:pt x="49062" y="22860"/>
                </a:lnTo>
                <a:lnTo>
                  <a:pt x="17373" y="22860"/>
                </a:lnTo>
                <a:lnTo>
                  <a:pt x="17373" y="13614"/>
                </a:lnTo>
                <a:lnTo>
                  <a:pt x="49395" y="13614"/>
                </a:lnTo>
                <a:lnTo>
                  <a:pt x="48615" y="9676"/>
                </a:lnTo>
                <a:lnTo>
                  <a:pt x="44972" y="4803"/>
                </a:lnTo>
                <a:lnTo>
                  <a:pt x="38226" y="1326"/>
                </a:lnTo>
                <a:lnTo>
                  <a:pt x="27825" y="0"/>
                </a:lnTo>
                <a:close/>
              </a:path>
              <a:path w="52069" h="54610">
                <a:moveTo>
                  <a:pt x="49194" y="35940"/>
                </a:moveTo>
                <a:lnTo>
                  <a:pt x="34747" y="35940"/>
                </a:lnTo>
                <a:lnTo>
                  <a:pt x="30835" y="41363"/>
                </a:lnTo>
                <a:lnTo>
                  <a:pt x="33083" y="54140"/>
                </a:lnTo>
                <a:lnTo>
                  <a:pt x="51587" y="54140"/>
                </a:lnTo>
                <a:lnTo>
                  <a:pt x="51587" y="52489"/>
                </a:lnTo>
                <a:lnTo>
                  <a:pt x="49263" y="51815"/>
                </a:lnTo>
                <a:lnTo>
                  <a:pt x="49194" y="35940"/>
                </a:lnTo>
                <a:close/>
              </a:path>
              <a:path w="52069" h="54610">
                <a:moveTo>
                  <a:pt x="49395" y="13614"/>
                </a:moveTo>
                <a:lnTo>
                  <a:pt x="31064" y="13614"/>
                </a:lnTo>
                <a:lnTo>
                  <a:pt x="32791" y="15938"/>
                </a:lnTo>
                <a:lnTo>
                  <a:pt x="32791" y="20535"/>
                </a:lnTo>
                <a:lnTo>
                  <a:pt x="31064" y="22860"/>
                </a:lnTo>
                <a:lnTo>
                  <a:pt x="49062" y="22860"/>
                </a:lnTo>
                <a:lnTo>
                  <a:pt x="49707" y="21882"/>
                </a:lnTo>
                <a:lnTo>
                  <a:pt x="49707" y="15189"/>
                </a:lnTo>
                <a:lnTo>
                  <a:pt x="49395" y="1361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31630" y="6164541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511" y="0"/>
                </a:moveTo>
                <a:lnTo>
                  <a:pt x="17391" y="2276"/>
                </a:lnTo>
                <a:lnTo>
                  <a:pt x="8331" y="8458"/>
                </a:lnTo>
                <a:lnTo>
                  <a:pt x="2233" y="17573"/>
                </a:lnTo>
                <a:lnTo>
                  <a:pt x="0" y="28651"/>
                </a:lnTo>
                <a:lnTo>
                  <a:pt x="2230" y="39669"/>
                </a:lnTo>
                <a:lnTo>
                  <a:pt x="8312" y="48653"/>
                </a:lnTo>
                <a:lnTo>
                  <a:pt x="17327" y="54704"/>
                </a:lnTo>
                <a:lnTo>
                  <a:pt x="28359" y="56921"/>
                </a:lnTo>
                <a:lnTo>
                  <a:pt x="39427" y="54724"/>
                </a:lnTo>
                <a:lnTo>
                  <a:pt x="48461" y="48706"/>
                </a:lnTo>
                <a:lnTo>
                  <a:pt x="51709" y="43916"/>
                </a:lnTo>
                <a:lnTo>
                  <a:pt x="22186" y="43916"/>
                </a:lnTo>
                <a:lnTo>
                  <a:pt x="18275" y="36017"/>
                </a:lnTo>
                <a:lnTo>
                  <a:pt x="18311" y="21882"/>
                </a:lnTo>
                <a:lnTo>
                  <a:pt x="22034" y="13982"/>
                </a:lnTo>
                <a:lnTo>
                  <a:pt x="52216" y="13982"/>
                </a:lnTo>
                <a:lnTo>
                  <a:pt x="48537" y="8429"/>
                </a:lnTo>
                <a:lnTo>
                  <a:pt x="39556" y="2265"/>
                </a:lnTo>
                <a:lnTo>
                  <a:pt x="28511" y="0"/>
                </a:lnTo>
                <a:close/>
              </a:path>
              <a:path w="57150" h="57150">
                <a:moveTo>
                  <a:pt x="52216" y="13982"/>
                </a:moveTo>
                <a:lnTo>
                  <a:pt x="34747" y="13982"/>
                </a:lnTo>
                <a:lnTo>
                  <a:pt x="38430" y="21882"/>
                </a:lnTo>
                <a:lnTo>
                  <a:pt x="38430" y="36017"/>
                </a:lnTo>
                <a:lnTo>
                  <a:pt x="34594" y="43916"/>
                </a:lnTo>
                <a:lnTo>
                  <a:pt x="51709" y="43916"/>
                </a:lnTo>
                <a:lnTo>
                  <a:pt x="54549" y="39728"/>
                </a:lnTo>
                <a:lnTo>
                  <a:pt x="56781" y="28651"/>
                </a:lnTo>
                <a:lnTo>
                  <a:pt x="54573" y="17541"/>
                </a:lnTo>
                <a:lnTo>
                  <a:pt x="52216" y="139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97067" y="6165977"/>
            <a:ext cx="42545" cy="54610"/>
          </a:xfrm>
          <a:custGeom>
            <a:avLst/>
            <a:gdLst/>
            <a:ahLst/>
            <a:cxnLst/>
            <a:rect l="l" t="t" r="r" b="b"/>
            <a:pathLst>
              <a:path w="42544" h="54610">
                <a:moveTo>
                  <a:pt x="17741" y="0"/>
                </a:moveTo>
                <a:lnTo>
                  <a:pt x="0" y="0"/>
                </a:lnTo>
                <a:lnTo>
                  <a:pt x="0" y="54140"/>
                </a:lnTo>
                <a:lnTo>
                  <a:pt x="42113" y="54140"/>
                </a:lnTo>
                <a:lnTo>
                  <a:pt x="42113" y="41363"/>
                </a:lnTo>
                <a:lnTo>
                  <a:pt x="17741" y="41363"/>
                </a:lnTo>
                <a:lnTo>
                  <a:pt x="1774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279702" y="6117082"/>
            <a:ext cx="232156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Internal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Control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(List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No.</a:t>
            </a:r>
            <a:r>
              <a:rPr sz="800" b="1" spc="10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4J86Y)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49250" y="6224981"/>
            <a:ext cx="991869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(4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vials,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1.2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</a:t>
            </a:r>
            <a:r>
              <a:rPr sz="800" spc="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vial)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42900" y="6348222"/>
            <a:ext cx="3267710" cy="659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" marR="5080" indent="-127000">
              <a:lnSpc>
                <a:spcPts val="850"/>
              </a:lnSpc>
            </a:pPr>
            <a:r>
              <a:rPr sz="700" b="1" spc="40" dirty="0">
                <a:solidFill>
                  <a:srgbClr val="231F20"/>
                </a:solidFill>
                <a:latin typeface="Arial"/>
                <a:cs typeface="Arial"/>
              </a:rPr>
              <a:t>ǟ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Less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0.01%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noninfectious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Armored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internal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sequences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plasma. 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tested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endParaRPr sz="800">
              <a:latin typeface="Lucida Sans"/>
              <a:cs typeface="Lucida Sans"/>
            </a:endParaRPr>
          </a:p>
          <a:p>
            <a:pPr marL="139700" marR="86995">
              <a:lnSpc>
                <a:spcPts val="850"/>
              </a:lnSpc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nonreactive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FDA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licensed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tests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HCV,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HIV-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1,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HIV-2, 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HBsAg. 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material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also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negative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FDA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licensed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PCR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methods  for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HIV-1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RNA.</a:t>
            </a:r>
            <a:endParaRPr sz="800">
              <a:latin typeface="Lucida Sans"/>
              <a:cs typeface="Lucida Sans"/>
            </a:endParaRPr>
          </a:p>
          <a:p>
            <a:pPr marL="139700">
              <a:lnSpc>
                <a:spcPts val="840"/>
              </a:lnSpc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Preservatives: 0.1%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ProClin</a:t>
            </a:r>
            <a:r>
              <a:rPr sz="675" spc="-89" baseline="30864" dirty="0">
                <a:solidFill>
                  <a:srgbClr val="231F20"/>
                </a:solidFill>
                <a:latin typeface="Lucida Sans"/>
                <a:cs typeface="Lucida Sans"/>
              </a:rPr>
              <a:t>® 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300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0.15%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ProClin 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950.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15900" y="7002526"/>
            <a:ext cx="92075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2.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86981" y="7038873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40" h="50800">
                <a:moveTo>
                  <a:pt x="35178" y="0"/>
                </a:moveTo>
                <a:lnTo>
                  <a:pt x="17970" y="0"/>
                </a:lnTo>
                <a:lnTo>
                  <a:pt x="0" y="50761"/>
                </a:lnTo>
                <a:lnTo>
                  <a:pt x="16713" y="50761"/>
                </a:lnTo>
                <a:lnTo>
                  <a:pt x="18402" y="44132"/>
                </a:lnTo>
                <a:lnTo>
                  <a:pt x="50935" y="44132"/>
                </a:lnTo>
                <a:lnTo>
                  <a:pt x="47235" y="33769"/>
                </a:lnTo>
                <a:lnTo>
                  <a:pt x="21640" y="33769"/>
                </a:lnTo>
                <a:lnTo>
                  <a:pt x="26581" y="17132"/>
                </a:lnTo>
                <a:lnTo>
                  <a:pt x="41295" y="17132"/>
                </a:lnTo>
                <a:lnTo>
                  <a:pt x="35178" y="0"/>
                </a:lnTo>
                <a:close/>
              </a:path>
              <a:path w="53340" h="50800">
                <a:moveTo>
                  <a:pt x="50935" y="44132"/>
                </a:moveTo>
                <a:lnTo>
                  <a:pt x="34759" y="44132"/>
                </a:lnTo>
                <a:lnTo>
                  <a:pt x="36309" y="50761"/>
                </a:lnTo>
                <a:lnTo>
                  <a:pt x="53301" y="50761"/>
                </a:lnTo>
                <a:lnTo>
                  <a:pt x="50935" y="44132"/>
                </a:lnTo>
                <a:close/>
              </a:path>
              <a:path w="53340" h="50800">
                <a:moveTo>
                  <a:pt x="41295" y="17132"/>
                </a:moveTo>
                <a:lnTo>
                  <a:pt x="26581" y="17132"/>
                </a:lnTo>
                <a:lnTo>
                  <a:pt x="31445" y="33769"/>
                </a:lnTo>
                <a:lnTo>
                  <a:pt x="47235" y="33769"/>
                </a:lnTo>
                <a:lnTo>
                  <a:pt x="41295" y="1713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45282" y="7038873"/>
            <a:ext cx="58419" cy="50800"/>
          </a:xfrm>
          <a:custGeom>
            <a:avLst/>
            <a:gdLst/>
            <a:ahLst/>
            <a:cxnLst/>
            <a:rect l="l" t="t" r="r" b="b"/>
            <a:pathLst>
              <a:path w="58420" h="50800">
                <a:moveTo>
                  <a:pt x="20383" y="0"/>
                </a:moveTo>
                <a:lnTo>
                  <a:pt x="0" y="0"/>
                </a:lnTo>
                <a:lnTo>
                  <a:pt x="0" y="50761"/>
                </a:lnTo>
                <a:lnTo>
                  <a:pt x="15443" y="50761"/>
                </a:lnTo>
                <a:lnTo>
                  <a:pt x="15443" y="30949"/>
                </a:lnTo>
                <a:lnTo>
                  <a:pt x="14389" y="19316"/>
                </a:lnTo>
                <a:lnTo>
                  <a:pt x="25836" y="19316"/>
                </a:lnTo>
                <a:lnTo>
                  <a:pt x="20383" y="0"/>
                </a:lnTo>
                <a:close/>
              </a:path>
              <a:path w="58420" h="50800">
                <a:moveTo>
                  <a:pt x="25836" y="19316"/>
                </a:moveTo>
                <a:lnTo>
                  <a:pt x="14389" y="19316"/>
                </a:lnTo>
                <a:lnTo>
                  <a:pt x="23202" y="50761"/>
                </a:lnTo>
                <a:lnTo>
                  <a:pt x="35115" y="50761"/>
                </a:lnTo>
                <a:lnTo>
                  <a:pt x="40708" y="30949"/>
                </a:lnTo>
                <a:lnTo>
                  <a:pt x="29121" y="30949"/>
                </a:lnTo>
                <a:lnTo>
                  <a:pt x="25836" y="19316"/>
                </a:lnTo>
                <a:close/>
              </a:path>
              <a:path w="58420" h="50800">
                <a:moveTo>
                  <a:pt x="58102" y="19812"/>
                </a:moveTo>
                <a:lnTo>
                  <a:pt x="43853" y="19812"/>
                </a:lnTo>
                <a:lnTo>
                  <a:pt x="42862" y="30949"/>
                </a:lnTo>
                <a:lnTo>
                  <a:pt x="42862" y="50761"/>
                </a:lnTo>
                <a:lnTo>
                  <a:pt x="58102" y="50761"/>
                </a:lnTo>
                <a:lnTo>
                  <a:pt x="58102" y="19812"/>
                </a:lnTo>
                <a:close/>
              </a:path>
              <a:path w="58420" h="50800">
                <a:moveTo>
                  <a:pt x="58102" y="0"/>
                </a:moveTo>
                <a:lnTo>
                  <a:pt x="37795" y="0"/>
                </a:lnTo>
                <a:lnTo>
                  <a:pt x="29121" y="30949"/>
                </a:lnTo>
                <a:lnTo>
                  <a:pt x="40708" y="30949"/>
                </a:lnTo>
                <a:lnTo>
                  <a:pt x="43853" y="19812"/>
                </a:lnTo>
                <a:lnTo>
                  <a:pt x="58102" y="19812"/>
                </a:lnTo>
                <a:lnTo>
                  <a:pt x="5810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1564" y="7038873"/>
            <a:ext cx="46355" cy="50800"/>
          </a:xfrm>
          <a:custGeom>
            <a:avLst/>
            <a:gdLst/>
            <a:ahLst/>
            <a:cxnLst/>
            <a:rect l="l" t="t" r="r" b="b"/>
            <a:pathLst>
              <a:path w="46354" h="50800">
                <a:moveTo>
                  <a:pt x="25374" y="0"/>
                </a:moveTo>
                <a:lnTo>
                  <a:pt x="0" y="0"/>
                </a:lnTo>
                <a:lnTo>
                  <a:pt x="0" y="50761"/>
                </a:lnTo>
                <a:lnTo>
                  <a:pt x="16776" y="50761"/>
                </a:lnTo>
                <a:lnTo>
                  <a:pt x="16776" y="35318"/>
                </a:lnTo>
                <a:lnTo>
                  <a:pt x="25933" y="35318"/>
                </a:lnTo>
                <a:lnTo>
                  <a:pt x="34840" y="33839"/>
                </a:lnTo>
                <a:lnTo>
                  <a:pt x="41160" y="29935"/>
                </a:lnTo>
                <a:lnTo>
                  <a:pt x="44928" y="24404"/>
                </a:lnTo>
                <a:lnTo>
                  <a:pt x="45276" y="22631"/>
                </a:lnTo>
                <a:lnTo>
                  <a:pt x="16776" y="22631"/>
                </a:lnTo>
                <a:lnTo>
                  <a:pt x="16776" y="11709"/>
                </a:lnTo>
                <a:lnTo>
                  <a:pt x="44912" y="11709"/>
                </a:lnTo>
                <a:lnTo>
                  <a:pt x="44860" y="11449"/>
                </a:lnTo>
                <a:lnTo>
                  <a:pt x="40933" y="5665"/>
                </a:lnTo>
                <a:lnTo>
                  <a:pt x="34427" y="1560"/>
                </a:lnTo>
                <a:lnTo>
                  <a:pt x="25374" y="0"/>
                </a:lnTo>
                <a:close/>
              </a:path>
              <a:path w="46354" h="50800">
                <a:moveTo>
                  <a:pt x="44912" y="11709"/>
                </a:moveTo>
                <a:lnTo>
                  <a:pt x="27978" y="11709"/>
                </a:lnTo>
                <a:lnTo>
                  <a:pt x="29679" y="14528"/>
                </a:lnTo>
                <a:lnTo>
                  <a:pt x="29679" y="20027"/>
                </a:lnTo>
                <a:lnTo>
                  <a:pt x="28117" y="22631"/>
                </a:lnTo>
                <a:lnTo>
                  <a:pt x="45276" y="22631"/>
                </a:lnTo>
                <a:lnTo>
                  <a:pt x="46177" y="18046"/>
                </a:lnTo>
                <a:lnTo>
                  <a:pt x="44912" y="1170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63872" y="7038873"/>
            <a:ext cx="40005" cy="50800"/>
          </a:xfrm>
          <a:custGeom>
            <a:avLst/>
            <a:gdLst/>
            <a:ahLst/>
            <a:cxnLst/>
            <a:rect l="l" t="t" r="r" b="b"/>
            <a:pathLst>
              <a:path w="40004" h="50800">
                <a:moveTo>
                  <a:pt x="16637" y="0"/>
                </a:moveTo>
                <a:lnTo>
                  <a:pt x="0" y="0"/>
                </a:lnTo>
                <a:lnTo>
                  <a:pt x="0" y="50761"/>
                </a:lnTo>
                <a:lnTo>
                  <a:pt x="39484" y="50761"/>
                </a:lnTo>
                <a:lnTo>
                  <a:pt x="39484" y="38773"/>
                </a:lnTo>
                <a:lnTo>
                  <a:pt x="16637" y="38773"/>
                </a:lnTo>
                <a:lnTo>
                  <a:pt x="1663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10895" y="7064254"/>
            <a:ext cx="17145" cy="0"/>
          </a:xfrm>
          <a:custGeom>
            <a:avLst/>
            <a:gdLst/>
            <a:ahLst/>
            <a:cxnLst/>
            <a:rect l="l" t="t" r="r" b="b"/>
            <a:pathLst>
              <a:path w="17145">
                <a:moveTo>
                  <a:pt x="0" y="0"/>
                </a:moveTo>
                <a:lnTo>
                  <a:pt x="16637" y="0"/>
                </a:lnTo>
              </a:path>
            </a:pathLst>
          </a:custGeom>
          <a:ln w="5076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38317" y="7038873"/>
            <a:ext cx="39370" cy="50800"/>
          </a:xfrm>
          <a:custGeom>
            <a:avLst/>
            <a:gdLst/>
            <a:ahLst/>
            <a:cxnLst/>
            <a:rect l="l" t="t" r="r" b="b"/>
            <a:pathLst>
              <a:path w="39370" h="50800">
                <a:moveTo>
                  <a:pt x="39344" y="0"/>
                </a:moveTo>
                <a:lnTo>
                  <a:pt x="0" y="0"/>
                </a:lnTo>
                <a:lnTo>
                  <a:pt x="0" y="50761"/>
                </a:lnTo>
                <a:lnTo>
                  <a:pt x="16636" y="50761"/>
                </a:lnTo>
                <a:lnTo>
                  <a:pt x="16636" y="33413"/>
                </a:lnTo>
                <a:lnTo>
                  <a:pt x="34975" y="33413"/>
                </a:lnTo>
                <a:lnTo>
                  <a:pt x="34975" y="21640"/>
                </a:lnTo>
                <a:lnTo>
                  <a:pt x="16636" y="21640"/>
                </a:lnTo>
                <a:lnTo>
                  <a:pt x="16636" y="11709"/>
                </a:lnTo>
                <a:lnTo>
                  <a:pt x="39344" y="11709"/>
                </a:lnTo>
                <a:lnTo>
                  <a:pt x="3934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85342" y="7064254"/>
            <a:ext cx="17145" cy="0"/>
          </a:xfrm>
          <a:custGeom>
            <a:avLst/>
            <a:gdLst/>
            <a:ahLst/>
            <a:cxnLst/>
            <a:rect l="l" t="t" r="r" b="b"/>
            <a:pathLst>
              <a:path w="17145">
                <a:moveTo>
                  <a:pt x="0" y="0"/>
                </a:moveTo>
                <a:lnTo>
                  <a:pt x="16637" y="0"/>
                </a:lnTo>
              </a:path>
            </a:pathLst>
          </a:custGeom>
          <a:ln w="5076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09035" y="7037540"/>
            <a:ext cx="51435" cy="53975"/>
          </a:xfrm>
          <a:custGeom>
            <a:avLst/>
            <a:gdLst/>
            <a:ahLst/>
            <a:cxnLst/>
            <a:rect l="l" t="t" r="r" b="b"/>
            <a:pathLst>
              <a:path w="51434" h="53975">
                <a:moveTo>
                  <a:pt x="25095" y="0"/>
                </a:moveTo>
                <a:lnTo>
                  <a:pt x="15403" y="1604"/>
                </a:lnTo>
                <a:lnTo>
                  <a:pt x="7418" y="6600"/>
                </a:lnTo>
                <a:lnTo>
                  <a:pt x="1997" y="15259"/>
                </a:lnTo>
                <a:lnTo>
                  <a:pt x="0" y="27851"/>
                </a:lnTo>
                <a:lnTo>
                  <a:pt x="1912" y="38883"/>
                </a:lnTo>
                <a:lnTo>
                  <a:pt x="7215" y="46870"/>
                </a:lnTo>
                <a:lnTo>
                  <a:pt x="15253" y="51727"/>
                </a:lnTo>
                <a:lnTo>
                  <a:pt x="25374" y="53365"/>
                </a:lnTo>
                <a:lnTo>
                  <a:pt x="34574" y="52032"/>
                </a:lnTo>
                <a:lnTo>
                  <a:pt x="42689" y="48096"/>
                </a:lnTo>
                <a:lnTo>
                  <a:pt x="48582" y="41647"/>
                </a:lnTo>
                <a:lnTo>
                  <a:pt x="48740" y="41097"/>
                </a:lnTo>
                <a:lnTo>
                  <a:pt x="19596" y="41097"/>
                </a:lnTo>
                <a:lnTo>
                  <a:pt x="16637" y="34188"/>
                </a:lnTo>
                <a:lnTo>
                  <a:pt x="16637" y="19951"/>
                </a:lnTo>
                <a:lnTo>
                  <a:pt x="19735" y="12687"/>
                </a:lnTo>
                <a:lnTo>
                  <a:pt x="48124" y="12687"/>
                </a:lnTo>
                <a:lnTo>
                  <a:pt x="45540" y="7985"/>
                </a:lnTo>
                <a:lnTo>
                  <a:pt x="37896" y="2339"/>
                </a:lnTo>
                <a:lnTo>
                  <a:pt x="25095" y="0"/>
                </a:lnTo>
                <a:close/>
              </a:path>
              <a:path w="51434" h="53975">
                <a:moveTo>
                  <a:pt x="51117" y="32778"/>
                </a:moveTo>
                <a:lnTo>
                  <a:pt x="34899" y="32778"/>
                </a:lnTo>
                <a:lnTo>
                  <a:pt x="33693" y="39408"/>
                </a:lnTo>
                <a:lnTo>
                  <a:pt x="29400" y="41097"/>
                </a:lnTo>
                <a:lnTo>
                  <a:pt x="48740" y="41097"/>
                </a:lnTo>
                <a:lnTo>
                  <a:pt x="51117" y="32778"/>
                </a:lnTo>
                <a:close/>
              </a:path>
              <a:path w="51434" h="53975">
                <a:moveTo>
                  <a:pt x="48124" y="12687"/>
                </a:moveTo>
                <a:lnTo>
                  <a:pt x="28270" y="12687"/>
                </a:lnTo>
                <a:lnTo>
                  <a:pt x="32435" y="13106"/>
                </a:lnTo>
                <a:lnTo>
                  <a:pt x="34899" y="20942"/>
                </a:lnTo>
                <a:lnTo>
                  <a:pt x="50546" y="20942"/>
                </a:lnTo>
                <a:lnTo>
                  <a:pt x="49325" y="14873"/>
                </a:lnTo>
                <a:lnTo>
                  <a:pt x="48124" y="1268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63042" y="7038873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40" h="50800">
                <a:moveTo>
                  <a:pt x="35179" y="0"/>
                </a:moveTo>
                <a:lnTo>
                  <a:pt x="17970" y="0"/>
                </a:lnTo>
                <a:lnTo>
                  <a:pt x="0" y="50761"/>
                </a:lnTo>
                <a:lnTo>
                  <a:pt x="16713" y="50761"/>
                </a:lnTo>
                <a:lnTo>
                  <a:pt x="18402" y="44132"/>
                </a:lnTo>
                <a:lnTo>
                  <a:pt x="50935" y="44132"/>
                </a:lnTo>
                <a:lnTo>
                  <a:pt x="47235" y="33769"/>
                </a:lnTo>
                <a:lnTo>
                  <a:pt x="21640" y="33769"/>
                </a:lnTo>
                <a:lnTo>
                  <a:pt x="26581" y="17132"/>
                </a:lnTo>
                <a:lnTo>
                  <a:pt x="41295" y="17132"/>
                </a:lnTo>
                <a:lnTo>
                  <a:pt x="35179" y="0"/>
                </a:lnTo>
                <a:close/>
              </a:path>
              <a:path w="53340" h="50800">
                <a:moveTo>
                  <a:pt x="50935" y="44132"/>
                </a:moveTo>
                <a:lnTo>
                  <a:pt x="34759" y="44132"/>
                </a:lnTo>
                <a:lnTo>
                  <a:pt x="36309" y="50761"/>
                </a:lnTo>
                <a:lnTo>
                  <a:pt x="53301" y="50761"/>
                </a:lnTo>
                <a:lnTo>
                  <a:pt x="50935" y="44132"/>
                </a:lnTo>
                <a:close/>
              </a:path>
              <a:path w="53340" h="50800">
                <a:moveTo>
                  <a:pt x="41295" y="17132"/>
                </a:moveTo>
                <a:lnTo>
                  <a:pt x="26581" y="17132"/>
                </a:lnTo>
                <a:lnTo>
                  <a:pt x="31445" y="33769"/>
                </a:lnTo>
                <a:lnTo>
                  <a:pt x="47235" y="33769"/>
                </a:lnTo>
                <a:lnTo>
                  <a:pt x="41295" y="1713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12816" y="7038873"/>
            <a:ext cx="46990" cy="50800"/>
          </a:xfrm>
          <a:custGeom>
            <a:avLst/>
            <a:gdLst/>
            <a:ahLst/>
            <a:cxnLst/>
            <a:rect l="l" t="t" r="r" b="b"/>
            <a:pathLst>
              <a:path w="46990" h="50800">
                <a:moveTo>
                  <a:pt x="31724" y="13957"/>
                </a:moveTo>
                <a:lnTo>
                  <a:pt x="14871" y="13957"/>
                </a:lnTo>
                <a:lnTo>
                  <a:pt x="14871" y="50761"/>
                </a:lnTo>
                <a:lnTo>
                  <a:pt x="31724" y="50761"/>
                </a:lnTo>
                <a:lnTo>
                  <a:pt x="31724" y="13957"/>
                </a:lnTo>
                <a:close/>
              </a:path>
              <a:path w="46990" h="50800">
                <a:moveTo>
                  <a:pt x="46532" y="0"/>
                </a:moveTo>
                <a:lnTo>
                  <a:pt x="0" y="0"/>
                </a:lnTo>
                <a:lnTo>
                  <a:pt x="0" y="13957"/>
                </a:lnTo>
                <a:lnTo>
                  <a:pt x="46532" y="13957"/>
                </a:lnTo>
                <a:lnTo>
                  <a:pt x="4653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66889" y="7064254"/>
            <a:ext cx="17145" cy="0"/>
          </a:xfrm>
          <a:custGeom>
            <a:avLst/>
            <a:gdLst/>
            <a:ahLst/>
            <a:cxnLst/>
            <a:rect l="l" t="t" r="r" b="b"/>
            <a:pathLst>
              <a:path w="17144">
                <a:moveTo>
                  <a:pt x="0" y="0"/>
                </a:moveTo>
                <a:lnTo>
                  <a:pt x="16637" y="0"/>
                </a:lnTo>
              </a:path>
            </a:pathLst>
          </a:custGeom>
          <a:ln w="5076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91712" y="7037540"/>
            <a:ext cx="53340" cy="53975"/>
          </a:xfrm>
          <a:custGeom>
            <a:avLst/>
            <a:gdLst/>
            <a:ahLst/>
            <a:cxnLst/>
            <a:rect l="l" t="t" r="r" b="b"/>
            <a:pathLst>
              <a:path w="53340" h="53975">
                <a:moveTo>
                  <a:pt x="26720" y="0"/>
                </a:moveTo>
                <a:lnTo>
                  <a:pt x="16298" y="2134"/>
                </a:lnTo>
                <a:lnTo>
                  <a:pt x="7807" y="7929"/>
                </a:lnTo>
                <a:lnTo>
                  <a:pt x="2092" y="16475"/>
                </a:lnTo>
                <a:lnTo>
                  <a:pt x="0" y="26860"/>
                </a:lnTo>
                <a:lnTo>
                  <a:pt x="2090" y="37190"/>
                </a:lnTo>
                <a:lnTo>
                  <a:pt x="7789" y="45613"/>
                </a:lnTo>
                <a:lnTo>
                  <a:pt x="16239" y="51286"/>
                </a:lnTo>
                <a:lnTo>
                  <a:pt x="26581" y="53365"/>
                </a:lnTo>
                <a:lnTo>
                  <a:pt x="36959" y="51306"/>
                </a:lnTo>
                <a:lnTo>
                  <a:pt x="45427" y="45666"/>
                </a:lnTo>
                <a:lnTo>
                  <a:pt x="48473" y="41173"/>
                </a:lnTo>
                <a:lnTo>
                  <a:pt x="20789" y="41173"/>
                </a:lnTo>
                <a:lnTo>
                  <a:pt x="17132" y="33769"/>
                </a:lnTo>
                <a:lnTo>
                  <a:pt x="17168" y="20510"/>
                </a:lnTo>
                <a:lnTo>
                  <a:pt x="20650" y="13106"/>
                </a:lnTo>
                <a:lnTo>
                  <a:pt x="48942" y="13106"/>
                </a:lnTo>
                <a:lnTo>
                  <a:pt x="45497" y="7905"/>
                </a:lnTo>
                <a:lnTo>
                  <a:pt x="37077" y="2125"/>
                </a:lnTo>
                <a:lnTo>
                  <a:pt x="26720" y="0"/>
                </a:lnTo>
                <a:close/>
              </a:path>
              <a:path w="53340" h="53975">
                <a:moveTo>
                  <a:pt x="48942" y="13106"/>
                </a:moveTo>
                <a:lnTo>
                  <a:pt x="32562" y="13106"/>
                </a:lnTo>
                <a:lnTo>
                  <a:pt x="36029" y="20510"/>
                </a:lnTo>
                <a:lnTo>
                  <a:pt x="36029" y="33769"/>
                </a:lnTo>
                <a:lnTo>
                  <a:pt x="32423" y="41173"/>
                </a:lnTo>
                <a:lnTo>
                  <a:pt x="48473" y="41173"/>
                </a:lnTo>
                <a:lnTo>
                  <a:pt x="51134" y="37249"/>
                </a:lnTo>
                <a:lnTo>
                  <a:pt x="53225" y="26860"/>
                </a:lnTo>
                <a:lnTo>
                  <a:pt x="51155" y="16448"/>
                </a:lnTo>
                <a:lnTo>
                  <a:pt x="48942" y="1310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52548" y="7038873"/>
            <a:ext cx="49530" cy="50800"/>
          </a:xfrm>
          <a:custGeom>
            <a:avLst/>
            <a:gdLst/>
            <a:ahLst/>
            <a:cxnLst/>
            <a:rect l="l" t="t" r="r" b="b"/>
            <a:pathLst>
              <a:path w="49530" h="50800">
                <a:moveTo>
                  <a:pt x="15443" y="0"/>
                </a:moveTo>
                <a:lnTo>
                  <a:pt x="0" y="0"/>
                </a:lnTo>
                <a:lnTo>
                  <a:pt x="0" y="50761"/>
                </a:lnTo>
                <a:lnTo>
                  <a:pt x="16002" y="50761"/>
                </a:lnTo>
                <a:lnTo>
                  <a:pt x="16002" y="32004"/>
                </a:lnTo>
                <a:lnTo>
                  <a:pt x="15443" y="23761"/>
                </a:lnTo>
                <a:lnTo>
                  <a:pt x="31690" y="23761"/>
                </a:lnTo>
                <a:lnTo>
                  <a:pt x="15443" y="0"/>
                </a:lnTo>
                <a:close/>
              </a:path>
              <a:path w="49530" h="50800">
                <a:moveTo>
                  <a:pt x="31690" y="23761"/>
                </a:moveTo>
                <a:lnTo>
                  <a:pt x="15443" y="23761"/>
                </a:lnTo>
                <a:lnTo>
                  <a:pt x="33566" y="50761"/>
                </a:lnTo>
                <a:lnTo>
                  <a:pt x="49009" y="50761"/>
                </a:lnTo>
                <a:lnTo>
                  <a:pt x="49009" y="26504"/>
                </a:lnTo>
                <a:lnTo>
                  <a:pt x="33566" y="26504"/>
                </a:lnTo>
                <a:lnTo>
                  <a:pt x="31690" y="23761"/>
                </a:lnTo>
                <a:close/>
              </a:path>
              <a:path w="49530" h="50800">
                <a:moveTo>
                  <a:pt x="49009" y="0"/>
                </a:moveTo>
                <a:lnTo>
                  <a:pt x="32994" y="0"/>
                </a:lnTo>
                <a:lnTo>
                  <a:pt x="32994" y="18186"/>
                </a:lnTo>
                <a:lnTo>
                  <a:pt x="33566" y="26504"/>
                </a:lnTo>
                <a:lnTo>
                  <a:pt x="49009" y="26504"/>
                </a:lnTo>
                <a:lnTo>
                  <a:pt x="490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034124" y="7038873"/>
            <a:ext cx="48895" cy="50800"/>
          </a:xfrm>
          <a:custGeom>
            <a:avLst/>
            <a:gdLst/>
            <a:ahLst/>
            <a:cxnLst/>
            <a:rect l="l" t="t" r="r" b="b"/>
            <a:pathLst>
              <a:path w="48894" h="50800">
                <a:moveTo>
                  <a:pt x="41592" y="0"/>
                </a:moveTo>
                <a:lnTo>
                  <a:pt x="0" y="0"/>
                </a:lnTo>
                <a:lnTo>
                  <a:pt x="0" y="50761"/>
                </a:lnTo>
                <a:lnTo>
                  <a:pt x="16281" y="50761"/>
                </a:lnTo>
                <a:lnTo>
                  <a:pt x="16281" y="33909"/>
                </a:lnTo>
                <a:lnTo>
                  <a:pt x="18402" y="33909"/>
                </a:lnTo>
                <a:lnTo>
                  <a:pt x="20802" y="33705"/>
                </a:lnTo>
                <a:lnTo>
                  <a:pt x="46115" y="33705"/>
                </a:lnTo>
                <a:lnTo>
                  <a:pt x="45758" y="30454"/>
                </a:lnTo>
                <a:lnTo>
                  <a:pt x="38569" y="27000"/>
                </a:lnTo>
                <a:lnTo>
                  <a:pt x="42659" y="26504"/>
                </a:lnTo>
                <a:lnTo>
                  <a:pt x="45987" y="21437"/>
                </a:lnTo>
                <a:lnTo>
                  <a:pt x="16281" y="21437"/>
                </a:lnTo>
                <a:lnTo>
                  <a:pt x="16281" y="12763"/>
                </a:lnTo>
                <a:lnTo>
                  <a:pt x="46596" y="12763"/>
                </a:lnTo>
                <a:lnTo>
                  <a:pt x="46596" y="7264"/>
                </a:lnTo>
                <a:lnTo>
                  <a:pt x="41592" y="0"/>
                </a:lnTo>
                <a:close/>
              </a:path>
              <a:path w="48894" h="50800">
                <a:moveTo>
                  <a:pt x="46115" y="33705"/>
                </a:moveTo>
                <a:lnTo>
                  <a:pt x="32575" y="33705"/>
                </a:lnTo>
                <a:lnTo>
                  <a:pt x="28905" y="38773"/>
                </a:lnTo>
                <a:lnTo>
                  <a:pt x="31026" y="50761"/>
                </a:lnTo>
                <a:lnTo>
                  <a:pt x="48361" y="50761"/>
                </a:lnTo>
                <a:lnTo>
                  <a:pt x="48361" y="49212"/>
                </a:lnTo>
                <a:lnTo>
                  <a:pt x="46177" y="48577"/>
                </a:lnTo>
                <a:lnTo>
                  <a:pt x="46115" y="33705"/>
                </a:lnTo>
                <a:close/>
              </a:path>
              <a:path w="48894" h="50800">
                <a:moveTo>
                  <a:pt x="46596" y="12763"/>
                </a:moveTo>
                <a:lnTo>
                  <a:pt x="29121" y="12763"/>
                </a:lnTo>
                <a:lnTo>
                  <a:pt x="30734" y="14947"/>
                </a:lnTo>
                <a:lnTo>
                  <a:pt x="30734" y="19253"/>
                </a:lnTo>
                <a:lnTo>
                  <a:pt x="29121" y="21437"/>
                </a:lnTo>
                <a:lnTo>
                  <a:pt x="45987" y="21437"/>
                </a:lnTo>
                <a:lnTo>
                  <a:pt x="46596" y="20510"/>
                </a:lnTo>
                <a:lnTo>
                  <a:pt x="46596" y="1276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090108" y="7038873"/>
            <a:ext cx="42545" cy="50800"/>
          </a:xfrm>
          <a:custGeom>
            <a:avLst/>
            <a:gdLst/>
            <a:ahLst/>
            <a:cxnLst/>
            <a:rect l="l" t="t" r="r" b="b"/>
            <a:pathLst>
              <a:path w="42544" h="50800">
                <a:moveTo>
                  <a:pt x="42367" y="0"/>
                </a:moveTo>
                <a:lnTo>
                  <a:pt x="0" y="0"/>
                </a:lnTo>
                <a:lnTo>
                  <a:pt x="0" y="50761"/>
                </a:lnTo>
                <a:lnTo>
                  <a:pt x="42367" y="50761"/>
                </a:lnTo>
                <a:lnTo>
                  <a:pt x="42367" y="38773"/>
                </a:lnTo>
                <a:lnTo>
                  <a:pt x="16637" y="38773"/>
                </a:lnTo>
                <a:lnTo>
                  <a:pt x="16637" y="31508"/>
                </a:lnTo>
                <a:lnTo>
                  <a:pt x="37426" y="31508"/>
                </a:lnTo>
                <a:lnTo>
                  <a:pt x="37426" y="19596"/>
                </a:lnTo>
                <a:lnTo>
                  <a:pt x="16637" y="19596"/>
                </a:lnTo>
                <a:lnTo>
                  <a:pt x="16637" y="11709"/>
                </a:lnTo>
                <a:lnTo>
                  <a:pt x="42367" y="11709"/>
                </a:lnTo>
                <a:lnTo>
                  <a:pt x="4236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136425" y="7038873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40" h="50800">
                <a:moveTo>
                  <a:pt x="35179" y="0"/>
                </a:moveTo>
                <a:lnTo>
                  <a:pt x="17983" y="0"/>
                </a:lnTo>
                <a:lnTo>
                  <a:pt x="0" y="50761"/>
                </a:lnTo>
                <a:lnTo>
                  <a:pt x="16700" y="50761"/>
                </a:lnTo>
                <a:lnTo>
                  <a:pt x="18402" y="44132"/>
                </a:lnTo>
                <a:lnTo>
                  <a:pt x="50935" y="44132"/>
                </a:lnTo>
                <a:lnTo>
                  <a:pt x="47235" y="33769"/>
                </a:lnTo>
                <a:lnTo>
                  <a:pt x="21640" y="33769"/>
                </a:lnTo>
                <a:lnTo>
                  <a:pt x="26581" y="17132"/>
                </a:lnTo>
                <a:lnTo>
                  <a:pt x="41295" y="17132"/>
                </a:lnTo>
                <a:lnTo>
                  <a:pt x="35179" y="0"/>
                </a:lnTo>
                <a:close/>
              </a:path>
              <a:path w="53340" h="50800">
                <a:moveTo>
                  <a:pt x="50935" y="44132"/>
                </a:moveTo>
                <a:lnTo>
                  <a:pt x="34759" y="44132"/>
                </a:lnTo>
                <a:lnTo>
                  <a:pt x="36309" y="50761"/>
                </a:lnTo>
                <a:lnTo>
                  <a:pt x="53301" y="50761"/>
                </a:lnTo>
                <a:lnTo>
                  <a:pt x="50935" y="44132"/>
                </a:lnTo>
                <a:close/>
              </a:path>
              <a:path w="53340" h="50800">
                <a:moveTo>
                  <a:pt x="41295" y="17132"/>
                </a:moveTo>
                <a:lnTo>
                  <a:pt x="26581" y="17132"/>
                </a:lnTo>
                <a:lnTo>
                  <a:pt x="31445" y="33769"/>
                </a:lnTo>
                <a:lnTo>
                  <a:pt x="47235" y="33769"/>
                </a:lnTo>
                <a:lnTo>
                  <a:pt x="41295" y="1713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193251" y="7037540"/>
            <a:ext cx="51435" cy="53975"/>
          </a:xfrm>
          <a:custGeom>
            <a:avLst/>
            <a:gdLst/>
            <a:ahLst/>
            <a:cxnLst/>
            <a:rect l="l" t="t" r="r" b="b"/>
            <a:pathLst>
              <a:path w="51434" h="53975">
                <a:moveTo>
                  <a:pt x="26225" y="0"/>
                </a:moveTo>
                <a:lnTo>
                  <a:pt x="15050" y="2183"/>
                </a:lnTo>
                <a:lnTo>
                  <a:pt x="6821" y="8053"/>
                </a:lnTo>
                <a:lnTo>
                  <a:pt x="1738" y="16593"/>
                </a:lnTo>
                <a:lnTo>
                  <a:pt x="0" y="26784"/>
                </a:lnTo>
                <a:lnTo>
                  <a:pt x="1601" y="36884"/>
                </a:lnTo>
                <a:lnTo>
                  <a:pt x="6361" y="45361"/>
                </a:lnTo>
                <a:lnTo>
                  <a:pt x="14214" y="51194"/>
                </a:lnTo>
                <a:lnTo>
                  <a:pt x="25095" y="53365"/>
                </a:lnTo>
                <a:lnTo>
                  <a:pt x="34823" y="53365"/>
                </a:lnTo>
                <a:lnTo>
                  <a:pt x="37503" y="49911"/>
                </a:lnTo>
                <a:lnTo>
                  <a:pt x="39624" y="47726"/>
                </a:lnTo>
                <a:lnTo>
                  <a:pt x="51257" y="47726"/>
                </a:lnTo>
                <a:lnTo>
                  <a:pt x="51257" y="40741"/>
                </a:lnTo>
                <a:lnTo>
                  <a:pt x="20091" y="40741"/>
                </a:lnTo>
                <a:lnTo>
                  <a:pt x="17132" y="34188"/>
                </a:lnTo>
                <a:lnTo>
                  <a:pt x="17132" y="20370"/>
                </a:lnTo>
                <a:lnTo>
                  <a:pt x="20446" y="13106"/>
                </a:lnTo>
                <a:lnTo>
                  <a:pt x="49096" y="13106"/>
                </a:lnTo>
                <a:lnTo>
                  <a:pt x="44830" y="6907"/>
                </a:lnTo>
                <a:lnTo>
                  <a:pt x="37302" y="1993"/>
                </a:lnTo>
                <a:lnTo>
                  <a:pt x="26225" y="0"/>
                </a:lnTo>
                <a:close/>
              </a:path>
              <a:path w="51434" h="53975">
                <a:moveTo>
                  <a:pt x="51257" y="47726"/>
                </a:moveTo>
                <a:lnTo>
                  <a:pt x="39624" y="47726"/>
                </a:lnTo>
                <a:lnTo>
                  <a:pt x="40678" y="52095"/>
                </a:lnTo>
                <a:lnTo>
                  <a:pt x="51257" y="52095"/>
                </a:lnTo>
                <a:lnTo>
                  <a:pt x="51257" y="47726"/>
                </a:lnTo>
                <a:close/>
              </a:path>
              <a:path w="51434" h="53975">
                <a:moveTo>
                  <a:pt x="51257" y="23825"/>
                </a:moveTo>
                <a:lnTo>
                  <a:pt x="28409" y="23825"/>
                </a:lnTo>
                <a:lnTo>
                  <a:pt x="28409" y="35242"/>
                </a:lnTo>
                <a:lnTo>
                  <a:pt x="35953" y="35242"/>
                </a:lnTo>
                <a:lnTo>
                  <a:pt x="34328" y="39052"/>
                </a:lnTo>
                <a:lnTo>
                  <a:pt x="31013" y="40741"/>
                </a:lnTo>
                <a:lnTo>
                  <a:pt x="51257" y="40741"/>
                </a:lnTo>
                <a:lnTo>
                  <a:pt x="51257" y="23825"/>
                </a:lnTo>
                <a:close/>
              </a:path>
              <a:path w="51434" h="53975">
                <a:moveTo>
                  <a:pt x="49096" y="13106"/>
                </a:moveTo>
                <a:lnTo>
                  <a:pt x="31013" y="13106"/>
                </a:lnTo>
                <a:lnTo>
                  <a:pt x="33197" y="14795"/>
                </a:lnTo>
                <a:lnTo>
                  <a:pt x="34823" y="19100"/>
                </a:lnTo>
                <a:lnTo>
                  <a:pt x="50482" y="19100"/>
                </a:lnTo>
                <a:lnTo>
                  <a:pt x="49121" y="1314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254591" y="7038873"/>
            <a:ext cx="42545" cy="50800"/>
          </a:xfrm>
          <a:custGeom>
            <a:avLst/>
            <a:gdLst/>
            <a:ahLst/>
            <a:cxnLst/>
            <a:rect l="l" t="t" r="r" b="b"/>
            <a:pathLst>
              <a:path w="42544" h="50800">
                <a:moveTo>
                  <a:pt x="42371" y="0"/>
                </a:moveTo>
                <a:lnTo>
                  <a:pt x="0" y="0"/>
                </a:lnTo>
                <a:lnTo>
                  <a:pt x="0" y="50761"/>
                </a:lnTo>
                <a:lnTo>
                  <a:pt x="42371" y="50761"/>
                </a:lnTo>
                <a:lnTo>
                  <a:pt x="42371" y="38773"/>
                </a:lnTo>
                <a:lnTo>
                  <a:pt x="16640" y="38773"/>
                </a:lnTo>
                <a:lnTo>
                  <a:pt x="16640" y="31508"/>
                </a:lnTo>
                <a:lnTo>
                  <a:pt x="37430" y="31508"/>
                </a:lnTo>
                <a:lnTo>
                  <a:pt x="37430" y="19596"/>
                </a:lnTo>
                <a:lnTo>
                  <a:pt x="16640" y="19596"/>
                </a:lnTo>
                <a:lnTo>
                  <a:pt x="16640" y="11709"/>
                </a:lnTo>
                <a:lnTo>
                  <a:pt x="42371" y="11709"/>
                </a:lnTo>
                <a:lnTo>
                  <a:pt x="423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304988" y="7038873"/>
            <a:ext cx="49530" cy="50800"/>
          </a:xfrm>
          <a:custGeom>
            <a:avLst/>
            <a:gdLst/>
            <a:ahLst/>
            <a:cxnLst/>
            <a:rect l="l" t="t" r="r" b="b"/>
            <a:pathLst>
              <a:path w="49530" h="50800">
                <a:moveTo>
                  <a:pt x="15443" y="0"/>
                </a:moveTo>
                <a:lnTo>
                  <a:pt x="0" y="0"/>
                </a:lnTo>
                <a:lnTo>
                  <a:pt x="0" y="50761"/>
                </a:lnTo>
                <a:lnTo>
                  <a:pt x="16002" y="50761"/>
                </a:lnTo>
                <a:lnTo>
                  <a:pt x="16002" y="32004"/>
                </a:lnTo>
                <a:lnTo>
                  <a:pt x="15443" y="23761"/>
                </a:lnTo>
                <a:lnTo>
                  <a:pt x="31690" y="23761"/>
                </a:lnTo>
                <a:lnTo>
                  <a:pt x="15443" y="0"/>
                </a:lnTo>
                <a:close/>
              </a:path>
              <a:path w="49530" h="50800">
                <a:moveTo>
                  <a:pt x="31690" y="23761"/>
                </a:moveTo>
                <a:lnTo>
                  <a:pt x="15443" y="23761"/>
                </a:lnTo>
                <a:lnTo>
                  <a:pt x="33566" y="50761"/>
                </a:lnTo>
                <a:lnTo>
                  <a:pt x="48996" y="50761"/>
                </a:lnTo>
                <a:lnTo>
                  <a:pt x="48996" y="26504"/>
                </a:lnTo>
                <a:lnTo>
                  <a:pt x="33566" y="26504"/>
                </a:lnTo>
                <a:lnTo>
                  <a:pt x="31690" y="23761"/>
                </a:lnTo>
                <a:close/>
              </a:path>
              <a:path w="49530" h="50800">
                <a:moveTo>
                  <a:pt x="48996" y="0"/>
                </a:moveTo>
                <a:lnTo>
                  <a:pt x="32994" y="0"/>
                </a:lnTo>
                <a:lnTo>
                  <a:pt x="32994" y="18186"/>
                </a:lnTo>
                <a:lnTo>
                  <a:pt x="33566" y="26504"/>
                </a:lnTo>
                <a:lnTo>
                  <a:pt x="48996" y="26504"/>
                </a:lnTo>
                <a:lnTo>
                  <a:pt x="4899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361046" y="7038873"/>
            <a:ext cx="46990" cy="50800"/>
          </a:xfrm>
          <a:custGeom>
            <a:avLst/>
            <a:gdLst/>
            <a:ahLst/>
            <a:cxnLst/>
            <a:rect l="l" t="t" r="r" b="b"/>
            <a:pathLst>
              <a:path w="46990" h="50800">
                <a:moveTo>
                  <a:pt x="31724" y="13957"/>
                </a:moveTo>
                <a:lnTo>
                  <a:pt x="14871" y="13957"/>
                </a:lnTo>
                <a:lnTo>
                  <a:pt x="14871" y="50761"/>
                </a:lnTo>
                <a:lnTo>
                  <a:pt x="31724" y="50761"/>
                </a:lnTo>
                <a:lnTo>
                  <a:pt x="31724" y="13957"/>
                </a:lnTo>
                <a:close/>
              </a:path>
              <a:path w="46990" h="50800">
                <a:moveTo>
                  <a:pt x="46532" y="0"/>
                </a:moveTo>
                <a:lnTo>
                  <a:pt x="0" y="0"/>
                </a:lnTo>
                <a:lnTo>
                  <a:pt x="0" y="13957"/>
                </a:lnTo>
                <a:lnTo>
                  <a:pt x="46532" y="13957"/>
                </a:lnTo>
                <a:lnTo>
                  <a:pt x="4653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437182" y="7038873"/>
            <a:ext cx="46355" cy="50800"/>
          </a:xfrm>
          <a:custGeom>
            <a:avLst/>
            <a:gdLst/>
            <a:ahLst/>
            <a:cxnLst/>
            <a:rect l="l" t="t" r="r" b="b"/>
            <a:pathLst>
              <a:path w="46355" h="50800">
                <a:moveTo>
                  <a:pt x="25387" y="0"/>
                </a:moveTo>
                <a:lnTo>
                  <a:pt x="0" y="0"/>
                </a:lnTo>
                <a:lnTo>
                  <a:pt x="0" y="50761"/>
                </a:lnTo>
                <a:lnTo>
                  <a:pt x="16789" y="50761"/>
                </a:lnTo>
                <a:lnTo>
                  <a:pt x="16789" y="35318"/>
                </a:lnTo>
                <a:lnTo>
                  <a:pt x="25946" y="35318"/>
                </a:lnTo>
                <a:lnTo>
                  <a:pt x="34852" y="33839"/>
                </a:lnTo>
                <a:lnTo>
                  <a:pt x="41173" y="29935"/>
                </a:lnTo>
                <a:lnTo>
                  <a:pt x="44941" y="24404"/>
                </a:lnTo>
                <a:lnTo>
                  <a:pt x="45289" y="22631"/>
                </a:lnTo>
                <a:lnTo>
                  <a:pt x="16789" y="22631"/>
                </a:lnTo>
                <a:lnTo>
                  <a:pt x="16789" y="11709"/>
                </a:lnTo>
                <a:lnTo>
                  <a:pt x="44925" y="11709"/>
                </a:lnTo>
                <a:lnTo>
                  <a:pt x="44873" y="11449"/>
                </a:lnTo>
                <a:lnTo>
                  <a:pt x="40946" y="5665"/>
                </a:lnTo>
                <a:lnTo>
                  <a:pt x="34440" y="1560"/>
                </a:lnTo>
                <a:lnTo>
                  <a:pt x="25387" y="0"/>
                </a:lnTo>
                <a:close/>
              </a:path>
              <a:path w="46355" h="50800">
                <a:moveTo>
                  <a:pt x="44925" y="11709"/>
                </a:moveTo>
                <a:lnTo>
                  <a:pt x="27990" y="11709"/>
                </a:lnTo>
                <a:lnTo>
                  <a:pt x="29692" y="14528"/>
                </a:lnTo>
                <a:lnTo>
                  <a:pt x="29692" y="20027"/>
                </a:lnTo>
                <a:lnTo>
                  <a:pt x="28130" y="22631"/>
                </a:lnTo>
                <a:lnTo>
                  <a:pt x="45289" y="22631"/>
                </a:lnTo>
                <a:lnTo>
                  <a:pt x="46189" y="18046"/>
                </a:lnTo>
                <a:lnTo>
                  <a:pt x="44925" y="1170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479702" y="7038873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40" h="50800">
                <a:moveTo>
                  <a:pt x="35178" y="0"/>
                </a:moveTo>
                <a:lnTo>
                  <a:pt x="17970" y="0"/>
                </a:lnTo>
                <a:lnTo>
                  <a:pt x="0" y="50761"/>
                </a:lnTo>
                <a:lnTo>
                  <a:pt x="16713" y="50761"/>
                </a:lnTo>
                <a:lnTo>
                  <a:pt x="18402" y="44132"/>
                </a:lnTo>
                <a:lnTo>
                  <a:pt x="50935" y="44132"/>
                </a:lnTo>
                <a:lnTo>
                  <a:pt x="47235" y="33769"/>
                </a:lnTo>
                <a:lnTo>
                  <a:pt x="21640" y="33769"/>
                </a:lnTo>
                <a:lnTo>
                  <a:pt x="26581" y="17132"/>
                </a:lnTo>
                <a:lnTo>
                  <a:pt x="41295" y="17132"/>
                </a:lnTo>
                <a:lnTo>
                  <a:pt x="35178" y="0"/>
                </a:lnTo>
                <a:close/>
              </a:path>
              <a:path w="53340" h="50800">
                <a:moveTo>
                  <a:pt x="50935" y="44132"/>
                </a:moveTo>
                <a:lnTo>
                  <a:pt x="34759" y="44132"/>
                </a:lnTo>
                <a:lnTo>
                  <a:pt x="36309" y="50761"/>
                </a:lnTo>
                <a:lnTo>
                  <a:pt x="53301" y="50761"/>
                </a:lnTo>
                <a:lnTo>
                  <a:pt x="50935" y="44132"/>
                </a:lnTo>
                <a:close/>
              </a:path>
              <a:path w="53340" h="50800">
                <a:moveTo>
                  <a:pt x="41295" y="17132"/>
                </a:moveTo>
                <a:lnTo>
                  <a:pt x="26581" y="17132"/>
                </a:lnTo>
                <a:lnTo>
                  <a:pt x="31445" y="33769"/>
                </a:lnTo>
                <a:lnTo>
                  <a:pt x="47235" y="33769"/>
                </a:lnTo>
                <a:lnTo>
                  <a:pt x="41295" y="1713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535404" y="7037540"/>
            <a:ext cx="51435" cy="53975"/>
          </a:xfrm>
          <a:custGeom>
            <a:avLst/>
            <a:gdLst/>
            <a:ahLst/>
            <a:cxnLst/>
            <a:rect l="l" t="t" r="r" b="b"/>
            <a:pathLst>
              <a:path w="51434" h="53975">
                <a:moveTo>
                  <a:pt x="25095" y="0"/>
                </a:moveTo>
                <a:lnTo>
                  <a:pt x="15403" y="1604"/>
                </a:lnTo>
                <a:lnTo>
                  <a:pt x="7418" y="6600"/>
                </a:lnTo>
                <a:lnTo>
                  <a:pt x="1997" y="15259"/>
                </a:lnTo>
                <a:lnTo>
                  <a:pt x="0" y="27851"/>
                </a:lnTo>
                <a:lnTo>
                  <a:pt x="1912" y="38883"/>
                </a:lnTo>
                <a:lnTo>
                  <a:pt x="7215" y="46870"/>
                </a:lnTo>
                <a:lnTo>
                  <a:pt x="15253" y="51727"/>
                </a:lnTo>
                <a:lnTo>
                  <a:pt x="25374" y="53365"/>
                </a:lnTo>
                <a:lnTo>
                  <a:pt x="34574" y="52032"/>
                </a:lnTo>
                <a:lnTo>
                  <a:pt x="42687" y="48096"/>
                </a:lnTo>
                <a:lnTo>
                  <a:pt x="48577" y="41647"/>
                </a:lnTo>
                <a:lnTo>
                  <a:pt x="48734" y="41097"/>
                </a:lnTo>
                <a:lnTo>
                  <a:pt x="19596" y="41097"/>
                </a:lnTo>
                <a:lnTo>
                  <a:pt x="16637" y="34188"/>
                </a:lnTo>
                <a:lnTo>
                  <a:pt x="16637" y="19951"/>
                </a:lnTo>
                <a:lnTo>
                  <a:pt x="19735" y="12687"/>
                </a:lnTo>
                <a:lnTo>
                  <a:pt x="48121" y="12687"/>
                </a:lnTo>
                <a:lnTo>
                  <a:pt x="45535" y="7985"/>
                </a:lnTo>
                <a:lnTo>
                  <a:pt x="37890" y="2339"/>
                </a:lnTo>
                <a:lnTo>
                  <a:pt x="25095" y="0"/>
                </a:lnTo>
                <a:close/>
              </a:path>
              <a:path w="51434" h="53975">
                <a:moveTo>
                  <a:pt x="51104" y="32778"/>
                </a:moveTo>
                <a:lnTo>
                  <a:pt x="34886" y="32778"/>
                </a:lnTo>
                <a:lnTo>
                  <a:pt x="33693" y="39408"/>
                </a:lnTo>
                <a:lnTo>
                  <a:pt x="29387" y="41097"/>
                </a:lnTo>
                <a:lnTo>
                  <a:pt x="48734" y="41097"/>
                </a:lnTo>
                <a:lnTo>
                  <a:pt x="51104" y="32778"/>
                </a:lnTo>
                <a:close/>
              </a:path>
              <a:path w="51434" h="53975">
                <a:moveTo>
                  <a:pt x="48121" y="12687"/>
                </a:moveTo>
                <a:lnTo>
                  <a:pt x="28257" y="12687"/>
                </a:lnTo>
                <a:lnTo>
                  <a:pt x="32423" y="13106"/>
                </a:lnTo>
                <a:lnTo>
                  <a:pt x="34886" y="20942"/>
                </a:lnTo>
                <a:lnTo>
                  <a:pt x="50546" y="20942"/>
                </a:lnTo>
                <a:lnTo>
                  <a:pt x="49323" y="14873"/>
                </a:lnTo>
                <a:lnTo>
                  <a:pt x="48121" y="1268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593913" y="7038873"/>
            <a:ext cx="53340" cy="50800"/>
          </a:xfrm>
          <a:custGeom>
            <a:avLst/>
            <a:gdLst/>
            <a:ahLst/>
            <a:cxnLst/>
            <a:rect l="l" t="t" r="r" b="b"/>
            <a:pathLst>
              <a:path w="53339" h="50800">
                <a:moveTo>
                  <a:pt x="16992" y="0"/>
                </a:moveTo>
                <a:lnTo>
                  <a:pt x="0" y="0"/>
                </a:lnTo>
                <a:lnTo>
                  <a:pt x="0" y="50761"/>
                </a:lnTo>
                <a:lnTo>
                  <a:pt x="16992" y="50761"/>
                </a:lnTo>
                <a:lnTo>
                  <a:pt x="16992" y="34264"/>
                </a:lnTo>
                <a:lnTo>
                  <a:pt x="20154" y="30949"/>
                </a:lnTo>
                <a:lnTo>
                  <a:pt x="39895" y="30949"/>
                </a:lnTo>
                <a:lnTo>
                  <a:pt x="32359" y="19316"/>
                </a:lnTo>
                <a:lnTo>
                  <a:pt x="35946" y="15506"/>
                </a:lnTo>
                <a:lnTo>
                  <a:pt x="16992" y="15506"/>
                </a:lnTo>
                <a:lnTo>
                  <a:pt x="16992" y="0"/>
                </a:lnTo>
                <a:close/>
              </a:path>
              <a:path w="53339" h="50800">
                <a:moveTo>
                  <a:pt x="39895" y="30949"/>
                </a:moveTo>
                <a:lnTo>
                  <a:pt x="20154" y="30949"/>
                </a:lnTo>
                <a:lnTo>
                  <a:pt x="32359" y="50761"/>
                </a:lnTo>
                <a:lnTo>
                  <a:pt x="52730" y="50761"/>
                </a:lnTo>
                <a:lnTo>
                  <a:pt x="39895" y="30949"/>
                </a:lnTo>
                <a:close/>
              </a:path>
              <a:path w="53339" h="50800">
                <a:moveTo>
                  <a:pt x="50546" y="0"/>
                </a:moveTo>
                <a:lnTo>
                  <a:pt x="30746" y="0"/>
                </a:lnTo>
                <a:lnTo>
                  <a:pt x="16992" y="15506"/>
                </a:lnTo>
                <a:lnTo>
                  <a:pt x="35946" y="15506"/>
                </a:lnTo>
                <a:lnTo>
                  <a:pt x="5054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64464" y="7015213"/>
            <a:ext cx="1304290" cy="99060"/>
          </a:xfrm>
          <a:custGeom>
            <a:avLst/>
            <a:gdLst/>
            <a:ahLst/>
            <a:cxnLst/>
            <a:rect l="l" t="t" r="r" b="b"/>
            <a:pathLst>
              <a:path w="1304289" h="99059">
                <a:moveTo>
                  <a:pt x="0" y="99072"/>
                </a:moveTo>
                <a:lnTo>
                  <a:pt x="1304226" y="99072"/>
                </a:lnTo>
                <a:lnTo>
                  <a:pt x="1304226" y="0"/>
                </a:lnTo>
                <a:lnTo>
                  <a:pt x="0" y="0"/>
                </a:lnTo>
                <a:lnTo>
                  <a:pt x="0" y="99072"/>
                </a:lnTo>
                <a:close/>
              </a:path>
            </a:pathLst>
          </a:custGeom>
          <a:ln w="508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1688909" y="6989826"/>
            <a:ext cx="212344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Amplification Reagent</a:t>
            </a:r>
            <a:r>
              <a:rPr sz="800" b="1" spc="114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Pack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49213" y="7097724"/>
            <a:ext cx="66548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(List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No.</a:t>
            </a:r>
            <a:r>
              <a:rPr sz="800" b="1" spc="-5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1N30)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49213" y="7220864"/>
            <a:ext cx="2795905" cy="22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5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Four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packs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single-use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reagents,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tests/pack.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Discard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use.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pack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contains: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42900" y="7436866"/>
            <a:ext cx="3474720" cy="875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" marR="70485" indent="-127000">
              <a:lnSpc>
                <a:spcPts val="850"/>
              </a:lnSpc>
              <a:buSzPct val="87500"/>
              <a:buFont typeface="Arial"/>
              <a:buChar char="ǟ"/>
              <a:tabLst>
                <a:tab pos="139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bottle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(0.141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mL)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Thermostable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rTth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Polymerase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Enzyme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(2.9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3.5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Units/µL)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buffered</a:t>
            </a:r>
            <a:r>
              <a:rPr sz="800" spc="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solution.</a:t>
            </a:r>
            <a:endParaRPr sz="800">
              <a:latin typeface="Lucida Sans"/>
              <a:cs typeface="Lucida Sans"/>
            </a:endParaRPr>
          </a:p>
          <a:p>
            <a:pPr marL="139700" marR="5080" indent="-127000">
              <a:lnSpc>
                <a:spcPts val="850"/>
              </a:lnSpc>
              <a:buSzPct val="87500"/>
              <a:buFont typeface="Arial"/>
              <a:buChar char="ǟ"/>
              <a:tabLst>
                <a:tab pos="139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bottle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(1.10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mL)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Oligonucleotide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Reagent.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Less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0.1%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synthetic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oligonucleotides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(4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primers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probes)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less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0.3% dNTPs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buffered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solution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reference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dye.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Preservatives: 0.1%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ProClin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300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0.15%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ProClin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950.</a:t>
            </a:r>
            <a:endParaRPr sz="800">
              <a:latin typeface="Lucida Sans"/>
              <a:cs typeface="Lucida Sans"/>
            </a:endParaRPr>
          </a:p>
          <a:p>
            <a:pPr marL="139700" indent="-127000">
              <a:lnSpc>
                <a:spcPts val="785"/>
              </a:lnSpc>
              <a:buSzPct val="87500"/>
              <a:buFont typeface="Arial"/>
              <a:buChar char="ǟ"/>
              <a:tabLst>
                <a:tab pos="139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bottle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(0.40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mL)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Activation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Reagent.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30 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mM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manganese chloride 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solution.</a:t>
            </a:r>
            <a:endParaRPr sz="800">
              <a:latin typeface="Lucida Sans"/>
              <a:cs typeface="Lucida Sans"/>
            </a:endParaRPr>
          </a:p>
          <a:p>
            <a:pPr marL="139700">
              <a:lnSpc>
                <a:spcPts val="905"/>
              </a:lnSpc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Preservatives: 0.1%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ProClin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300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0.15%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ProClin </a:t>
            </a:r>
            <a:r>
              <a:rPr sz="800" spc="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950.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15900" y="8294369"/>
            <a:ext cx="2487295" cy="149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9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9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9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Control </a:t>
            </a: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Kit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(List </a:t>
            </a:r>
            <a:r>
              <a:rPr sz="900" b="1" spc="40" dirty="0">
                <a:solidFill>
                  <a:srgbClr val="231F20"/>
                </a:solidFill>
                <a:latin typeface="Arial Narrow"/>
                <a:cs typeface="Arial Narrow"/>
              </a:rPr>
              <a:t>No.</a:t>
            </a:r>
            <a:r>
              <a:rPr sz="900" b="1" spc="7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35" dirty="0">
                <a:solidFill>
                  <a:srgbClr val="231F20"/>
                </a:solidFill>
                <a:latin typeface="Arial Narrow"/>
                <a:cs typeface="Arial Narrow"/>
              </a:rPr>
              <a:t>1N30-80)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15900" y="8455152"/>
            <a:ext cx="66675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75" dirty="0">
                <a:solidFill>
                  <a:srgbClr val="231F20"/>
                </a:solidFill>
                <a:latin typeface="Lucida Sans"/>
                <a:cs typeface="Lucida Sans"/>
              </a:rPr>
              <a:t>1.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64629" y="8463610"/>
            <a:ext cx="528320" cy="103505"/>
          </a:xfrm>
          <a:custGeom>
            <a:avLst/>
            <a:gdLst/>
            <a:ahLst/>
            <a:cxnLst/>
            <a:rect l="l" t="t" r="r" b="b"/>
            <a:pathLst>
              <a:path w="528319" h="103504">
                <a:moveTo>
                  <a:pt x="0" y="103136"/>
                </a:moveTo>
                <a:lnTo>
                  <a:pt x="527773" y="103136"/>
                </a:lnTo>
                <a:lnTo>
                  <a:pt x="527773" y="0"/>
                </a:lnTo>
                <a:lnTo>
                  <a:pt x="0" y="0"/>
                </a:lnTo>
                <a:lnTo>
                  <a:pt x="0" y="103136"/>
                </a:lnTo>
                <a:close/>
              </a:path>
            </a:pathLst>
          </a:custGeom>
          <a:ln w="54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80963" y="8488235"/>
            <a:ext cx="54610" cy="57150"/>
          </a:xfrm>
          <a:custGeom>
            <a:avLst/>
            <a:gdLst/>
            <a:ahLst/>
            <a:cxnLst/>
            <a:rect l="l" t="t" r="r" b="b"/>
            <a:pathLst>
              <a:path w="54609" h="57150">
                <a:moveTo>
                  <a:pt x="27000" y="0"/>
                </a:moveTo>
                <a:lnTo>
                  <a:pt x="16405" y="1978"/>
                </a:lnTo>
                <a:lnTo>
                  <a:pt x="7832" y="7643"/>
                </a:lnTo>
                <a:lnTo>
                  <a:pt x="2093" y="16593"/>
                </a:lnTo>
                <a:lnTo>
                  <a:pt x="0" y="28422"/>
                </a:lnTo>
                <a:lnTo>
                  <a:pt x="1972" y="40315"/>
                </a:lnTo>
                <a:lnTo>
                  <a:pt x="7653" y="49317"/>
                </a:lnTo>
                <a:lnTo>
                  <a:pt x="16689" y="55018"/>
                </a:lnTo>
                <a:lnTo>
                  <a:pt x="28727" y="57010"/>
                </a:lnTo>
                <a:lnTo>
                  <a:pt x="38575" y="55474"/>
                </a:lnTo>
                <a:lnTo>
                  <a:pt x="46429" y="51046"/>
                </a:lnTo>
                <a:lnTo>
                  <a:pt x="51899" y="43996"/>
                </a:lnTo>
                <a:lnTo>
                  <a:pt x="51966" y="43764"/>
                </a:lnTo>
                <a:lnTo>
                  <a:pt x="19405" y="43764"/>
                </a:lnTo>
                <a:lnTo>
                  <a:pt x="17741" y="36626"/>
                </a:lnTo>
                <a:lnTo>
                  <a:pt x="17741" y="18580"/>
                </a:lnTo>
                <a:lnTo>
                  <a:pt x="21513" y="13233"/>
                </a:lnTo>
                <a:lnTo>
                  <a:pt x="51811" y="13233"/>
                </a:lnTo>
                <a:lnTo>
                  <a:pt x="51690" y="12789"/>
                </a:lnTo>
                <a:lnTo>
                  <a:pt x="46280" y="5840"/>
                </a:lnTo>
                <a:lnTo>
                  <a:pt x="38033" y="1499"/>
                </a:lnTo>
                <a:lnTo>
                  <a:pt x="27000" y="0"/>
                </a:lnTo>
                <a:close/>
              </a:path>
              <a:path w="54609" h="57150">
                <a:moveTo>
                  <a:pt x="54597" y="34594"/>
                </a:moveTo>
                <a:lnTo>
                  <a:pt x="37528" y="34594"/>
                </a:lnTo>
                <a:lnTo>
                  <a:pt x="36855" y="39789"/>
                </a:lnTo>
                <a:lnTo>
                  <a:pt x="34137" y="43764"/>
                </a:lnTo>
                <a:lnTo>
                  <a:pt x="51966" y="43764"/>
                </a:lnTo>
                <a:lnTo>
                  <a:pt x="54597" y="34594"/>
                </a:lnTo>
                <a:close/>
              </a:path>
              <a:path w="54609" h="57150">
                <a:moveTo>
                  <a:pt x="51811" y="13233"/>
                </a:moveTo>
                <a:lnTo>
                  <a:pt x="33312" y="13233"/>
                </a:lnTo>
                <a:lnTo>
                  <a:pt x="36855" y="16471"/>
                </a:lnTo>
                <a:lnTo>
                  <a:pt x="37376" y="22110"/>
                </a:lnTo>
                <a:lnTo>
                  <a:pt x="54216" y="22110"/>
                </a:lnTo>
                <a:lnTo>
                  <a:pt x="51811" y="1323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0756" y="8488235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46" y="0"/>
                </a:moveTo>
                <a:lnTo>
                  <a:pt x="16812" y="1992"/>
                </a:lnTo>
                <a:lnTo>
                  <a:pt x="7858" y="7650"/>
                </a:lnTo>
                <a:lnTo>
                  <a:pt x="2060" y="16496"/>
                </a:lnTo>
                <a:lnTo>
                  <a:pt x="0" y="28054"/>
                </a:lnTo>
                <a:lnTo>
                  <a:pt x="2039" y="40345"/>
                </a:lnTo>
                <a:lnTo>
                  <a:pt x="7800" y="49431"/>
                </a:lnTo>
                <a:lnTo>
                  <a:pt x="16748" y="55064"/>
                </a:lnTo>
                <a:lnTo>
                  <a:pt x="28346" y="56997"/>
                </a:lnTo>
                <a:lnTo>
                  <a:pt x="39543" y="55088"/>
                </a:lnTo>
                <a:lnTo>
                  <a:pt x="48563" y="49507"/>
                </a:lnTo>
                <a:lnTo>
                  <a:pt x="52388" y="43764"/>
                </a:lnTo>
                <a:lnTo>
                  <a:pt x="19850" y="43764"/>
                </a:lnTo>
                <a:lnTo>
                  <a:pt x="17741" y="35115"/>
                </a:lnTo>
                <a:lnTo>
                  <a:pt x="17741" y="21361"/>
                </a:lnTo>
                <a:lnTo>
                  <a:pt x="20154" y="13233"/>
                </a:lnTo>
                <a:lnTo>
                  <a:pt x="28193" y="13233"/>
                </a:lnTo>
                <a:lnTo>
                  <a:pt x="36017" y="13004"/>
                </a:lnTo>
                <a:lnTo>
                  <a:pt x="52278" y="13004"/>
                </a:lnTo>
                <a:lnTo>
                  <a:pt x="49806" y="8745"/>
                </a:lnTo>
                <a:lnTo>
                  <a:pt x="40942" y="2398"/>
                </a:lnTo>
                <a:lnTo>
                  <a:pt x="28346" y="0"/>
                </a:lnTo>
                <a:close/>
              </a:path>
              <a:path w="57150" h="57150">
                <a:moveTo>
                  <a:pt x="52278" y="13004"/>
                </a:moveTo>
                <a:lnTo>
                  <a:pt x="36017" y="13004"/>
                </a:lnTo>
                <a:lnTo>
                  <a:pt x="39027" y="20827"/>
                </a:lnTo>
                <a:lnTo>
                  <a:pt x="39027" y="37147"/>
                </a:lnTo>
                <a:lnTo>
                  <a:pt x="36017" y="43764"/>
                </a:lnTo>
                <a:lnTo>
                  <a:pt x="52388" y="43764"/>
                </a:lnTo>
                <a:lnTo>
                  <a:pt x="54580" y="40474"/>
                </a:lnTo>
                <a:lnTo>
                  <a:pt x="56768" y="28206"/>
                </a:lnTo>
                <a:lnTo>
                  <a:pt x="55046" y="17771"/>
                </a:lnTo>
                <a:lnTo>
                  <a:pt x="52278" y="1300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5644" y="8489657"/>
            <a:ext cx="52705" cy="54610"/>
          </a:xfrm>
          <a:custGeom>
            <a:avLst/>
            <a:gdLst/>
            <a:ahLst/>
            <a:cxnLst/>
            <a:rect l="l" t="t" r="r" b="b"/>
            <a:pathLst>
              <a:path w="52704" h="54609">
                <a:moveTo>
                  <a:pt x="16624" y="0"/>
                </a:moveTo>
                <a:lnTo>
                  <a:pt x="0" y="0"/>
                </a:lnTo>
                <a:lnTo>
                  <a:pt x="0" y="54140"/>
                </a:lnTo>
                <a:lnTo>
                  <a:pt x="17005" y="54140"/>
                </a:lnTo>
                <a:lnTo>
                  <a:pt x="17005" y="36995"/>
                </a:lnTo>
                <a:lnTo>
                  <a:pt x="16319" y="24663"/>
                </a:lnTo>
                <a:lnTo>
                  <a:pt x="32755" y="24663"/>
                </a:lnTo>
                <a:lnTo>
                  <a:pt x="16624" y="0"/>
                </a:lnTo>
                <a:close/>
              </a:path>
              <a:path w="52704" h="54609">
                <a:moveTo>
                  <a:pt x="32755" y="24663"/>
                </a:moveTo>
                <a:lnTo>
                  <a:pt x="16319" y="24663"/>
                </a:lnTo>
                <a:lnTo>
                  <a:pt x="35648" y="54140"/>
                </a:lnTo>
                <a:lnTo>
                  <a:pt x="52273" y="54140"/>
                </a:lnTo>
                <a:lnTo>
                  <a:pt x="52273" y="29552"/>
                </a:lnTo>
                <a:lnTo>
                  <a:pt x="35953" y="29552"/>
                </a:lnTo>
                <a:lnTo>
                  <a:pt x="32755" y="24663"/>
                </a:lnTo>
                <a:close/>
              </a:path>
              <a:path w="52704" h="54609">
                <a:moveTo>
                  <a:pt x="52273" y="0"/>
                </a:moveTo>
                <a:lnTo>
                  <a:pt x="35280" y="0"/>
                </a:lnTo>
                <a:lnTo>
                  <a:pt x="35280" y="17221"/>
                </a:lnTo>
                <a:lnTo>
                  <a:pt x="35953" y="29552"/>
                </a:lnTo>
                <a:lnTo>
                  <a:pt x="52273" y="29552"/>
                </a:lnTo>
                <a:lnTo>
                  <a:pt x="5227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65436" y="8489657"/>
            <a:ext cx="50165" cy="54610"/>
          </a:xfrm>
          <a:custGeom>
            <a:avLst/>
            <a:gdLst/>
            <a:ahLst/>
            <a:cxnLst/>
            <a:rect l="l" t="t" r="r" b="b"/>
            <a:pathLst>
              <a:path w="50165" h="54609">
                <a:moveTo>
                  <a:pt x="33693" y="14211"/>
                </a:moveTo>
                <a:lnTo>
                  <a:pt x="15938" y="14211"/>
                </a:lnTo>
                <a:lnTo>
                  <a:pt x="15938" y="54140"/>
                </a:lnTo>
                <a:lnTo>
                  <a:pt x="33693" y="54140"/>
                </a:lnTo>
                <a:lnTo>
                  <a:pt x="33693" y="14211"/>
                </a:lnTo>
                <a:close/>
              </a:path>
              <a:path w="50165" h="54609">
                <a:moveTo>
                  <a:pt x="49631" y="0"/>
                </a:moveTo>
                <a:lnTo>
                  <a:pt x="0" y="0"/>
                </a:lnTo>
                <a:lnTo>
                  <a:pt x="0" y="14211"/>
                </a:lnTo>
                <a:lnTo>
                  <a:pt x="49631" y="14211"/>
                </a:lnTo>
                <a:lnTo>
                  <a:pt x="4963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21986" y="8489657"/>
            <a:ext cx="52069" cy="54610"/>
          </a:xfrm>
          <a:custGeom>
            <a:avLst/>
            <a:gdLst/>
            <a:ahLst/>
            <a:cxnLst/>
            <a:rect l="l" t="t" r="r" b="b"/>
            <a:pathLst>
              <a:path w="52070" h="54609">
                <a:moveTo>
                  <a:pt x="25577" y="0"/>
                </a:moveTo>
                <a:lnTo>
                  <a:pt x="0" y="0"/>
                </a:lnTo>
                <a:lnTo>
                  <a:pt x="0" y="54140"/>
                </a:lnTo>
                <a:lnTo>
                  <a:pt x="17754" y="54140"/>
                </a:lnTo>
                <a:lnTo>
                  <a:pt x="17754" y="35267"/>
                </a:lnTo>
                <a:lnTo>
                  <a:pt x="49631" y="35267"/>
                </a:lnTo>
                <a:lnTo>
                  <a:pt x="49631" y="32105"/>
                </a:lnTo>
                <a:lnTo>
                  <a:pt x="46177" y="30759"/>
                </a:lnTo>
                <a:lnTo>
                  <a:pt x="40462" y="28651"/>
                </a:lnTo>
                <a:lnTo>
                  <a:pt x="46774" y="26924"/>
                </a:lnTo>
                <a:lnTo>
                  <a:pt x="48652" y="23380"/>
                </a:lnTo>
                <a:lnTo>
                  <a:pt x="17754" y="23380"/>
                </a:lnTo>
                <a:lnTo>
                  <a:pt x="17754" y="12636"/>
                </a:lnTo>
                <a:lnTo>
                  <a:pt x="49076" y="12636"/>
                </a:lnTo>
                <a:lnTo>
                  <a:pt x="48357" y="8567"/>
                </a:lnTo>
                <a:lnTo>
                  <a:pt x="44340" y="3760"/>
                </a:lnTo>
                <a:lnTo>
                  <a:pt x="36939" y="928"/>
                </a:lnTo>
                <a:lnTo>
                  <a:pt x="25577" y="0"/>
                </a:lnTo>
                <a:close/>
              </a:path>
              <a:path w="52070" h="54609">
                <a:moveTo>
                  <a:pt x="49631" y="35267"/>
                </a:moveTo>
                <a:lnTo>
                  <a:pt x="31432" y="35267"/>
                </a:lnTo>
                <a:lnTo>
                  <a:pt x="32639" y="37604"/>
                </a:lnTo>
                <a:lnTo>
                  <a:pt x="32719" y="50088"/>
                </a:lnTo>
                <a:lnTo>
                  <a:pt x="33096" y="52946"/>
                </a:lnTo>
                <a:lnTo>
                  <a:pt x="33540" y="54140"/>
                </a:lnTo>
                <a:lnTo>
                  <a:pt x="51511" y="54140"/>
                </a:lnTo>
                <a:lnTo>
                  <a:pt x="51511" y="52489"/>
                </a:lnTo>
                <a:lnTo>
                  <a:pt x="49415" y="52489"/>
                </a:lnTo>
                <a:lnTo>
                  <a:pt x="49631" y="50088"/>
                </a:lnTo>
                <a:lnTo>
                  <a:pt x="49631" y="35267"/>
                </a:lnTo>
                <a:close/>
              </a:path>
              <a:path w="52070" h="54609">
                <a:moveTo>
                  <a:pt x="49076" y="12636"/>
                </a:moveTo>
                <a:lnTo>
                  <a:pt x="30162" y="12636"/>
                </a:lnTo>
                <a:lnTo>
                  <a:pt x="33172" y="14439"/>
                </a:lnTo>
                <a:lnTo>
                  <a:pt x="33172" y="22034"/>
                </a:lnTo>
                <a:lnTo>
                  <a:pt x="30238" y="23380"/>
                </a:lnTo>
                <a:lnTo>
                  <a:pt x="48652" y="23380"/>
                </a:lnTo>
                <a:lnTo>
                  <a:pt x="49568" y="21653"/>
                </a:lnTo>
                <a:lnTo>
                  <a:pt x="49568" y="15417"/>
                </a:lnTo>
                <a:lnTo>
                  <a:pt x="49076" y="1263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78849" y="8488235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46" y="0"/>
                </a:moveTo>
                <a:lnTo>
                  <a:pt x="16807" y="1992"/>
                </a:lnTo>
                <a:lnTo>
                  <a:pt x="7853" y="7650"/>
                </a:lnTo>
                <a:lnTo>
                  <a:pt x="2059" y="16496"/>
                </a:lnTo>
                <a:lnTo>
                  <a:pt x="0" y="28054"/>
                </a:lnTo>
                <a:lnTo>
                  <a:pt x="2039" y="40345"/>
                </a:lnTo>
                <a:lnTo>
                  <a:pt x="7800" y="49431"/>
                </a:lnTo>
                <a:lnTo>
                  <a:pt x="16748" y="55064"/>
                </a:lnTo>
                <a:lnTo>
                  <a:pt x="28346" y="56997"/>
                </a:lnTo>
                <a:lnTo>
                  <a:pt x="39543" y="55088"/>
                </a:lnTo>
                <a:lnTo>
                  <a:pt x="48563" y="49507"/>
                </a:lnTo>
                <a:lnTo>
                  <a:pt x="52388" y="43764"/>
                </a:lnTo>
                <a:lnTo>
                  <a:pt x="19850" y="43764"/>
                </a:lnTo>
                <a:lnTo>
                  <a:pt x="17741" y="35115"/>
                </a:lnTo>
                <a:lnTo>
                  <a:pt x="17741" y="21361"/>
                </a:lnTo>
                <a:lnTo>
                  <a:pt x="20142" y="13233"/>
                </a:lnTo>
                <a:lnTo>
                  <a:pt x="28193" y="13233"/>
                </a:lnTo>
                <a:lnTo>
                  <a:pt x="36017" y="13004"/>
                </a:lnTo>
                <a:lnTo>
                  <a:pt x="52278" y="13004"/>
                </a:lnTo>
                <a:lnTo>
                  <a:pt x="49806" y="8745"/>
                </a:lnTo>
                <a:lnTo>
                  <a:pt x="40942" y="2398"/>
                </a:lnTo>
                <a:lnTo>
                  <a:pt x="28346" y="0"/>
                </a:lnTo>
                <a:close/>
              </a:path>
              <a:path w="57150" h="57150">
                <a:moveTo>
                  <a:pt x="52278" y="13004"/>
                </a:moveTo>
                <a:lnTo>
                  <a:pt x="36017" y="13004"/>
                </a:lnTo>
                <a:lnTo>
                  <a:pt x="39027" y="20827"/>
                </a:lnTo>
                <a:lnTo>
                  <a:pt x="39027" y="37147"/>
                </a:lnTo>
                <a:lnTo>
                  <a:pt x="36017" y="43764"/>
                </a:lnTo>
                <a:lnTo>
                  <a:pt x="52388" y="43764"/>
                </a:lnTo>
                <a:lnTo>
                  <a:pt x="54580" y="40474"/>
                </a:lnTo>
                <a:lnTo>
                  <a:pt x="56768" y="28206"/>
                </a:lnTo>
                <a:lnTo>
                  <a:pt x="55046" y="17771"/>
                </a:lnTo>
                <a:lnTo>
                  <a:pt x="52278" y="1300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44269" y="8489670"/>
            <a:ext cx="42545" cy="54610"/>
          </a:xfrm>
          <a:custGeom>
            <a:avLst/>
            <a:gdLst/>
            <a:ahLst/>
            <a:cxnLst/>
            <a:rect l="l" t="t" r="r" b="b"/>
            <a:pathLst>
              <a:path w="42545" h="54609">
                <a:moveTo>
                  <a:pt x="17741" y="0"/>
                </a:moveTo>
                <a:lnTo>
                  <a:pt x="0" y="0"/>
                </a:lnTo>
                <a:lnTo>
                  <a:pt x="0" y="54140"/>
                </a:lnTo>
                <a:lnTo>
                  <a:pt x="42113" y="54140"/>
                </a:lnTo>
                <a:lnTo>
                  <a:pt x="42113" y="41503"/>
                </a:lnTo>
                <a:lnTo>
                  <a:pt x="17741" y="41503"/>
                </a:lnTo>
                <a:lnTo>
                  <a:pt x="1774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03370" y="846321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165"/>
                </a:lnTo>
              </a:path>
            </a:pathLst>
          </a:custGeom>
          <a:ln w="54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28979" y="851611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896" y="0"/>
                </a:lnTo>
              </a:path>
            </a:pathLst>
          </a:custGeom>
          <a:ln w="872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912789" y="8442452"/>
            <a:ext cx="237172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Negative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Control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(List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No.</a:t>
            </a:r>
            <a:r>
              <a:rPr sz="800" b="1" spc="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4J86Z)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49214" y="8550350"/>
            <a:ext cx="991869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(8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vials,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1.8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</a:t>
            </a:r>
            <a:r>
              <a:rPr sz="800" spc="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vial)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42900" y="8673592"/>
            <a:ext cx="3372485" cy="550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" marR="5080" indent="-127000">
              <a:lnSpc>
                <a:spcPts val="850"/>
              </a:lnSpc>
            </a:pPr>
            <a:r>
              <a:rPr sz="700" b="1" spc="40" dirty="0">
                <a:solidFill>
                  <a:srgbClr val="231F20"/>
                </a:solidFill>
                <a:latin typeface="Arial"/>
                <a:cs typeface="Arial"/>
              </a:rPr>
              <a:t>ǟ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tested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nonreactive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FDA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licensed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tests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HCV,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HIV-1, antibody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HIV-2, 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HBsAg. 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material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also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negative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FDA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licensed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PCR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methods  for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HIV-1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RNA.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Preservatives: 0.1%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ProClin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300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0.15%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ProClin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950.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15900" y="9219945"/>
            <a:ext cx="92075" cy="11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2.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364629" y="9226663"/>
            <a:ext cx="535940" cy="103505"/>
          </a:xfrm>
          <a:custGeom>
            <a:avLst/>
            <a:gdLst/>
            <a:ahLst/>
            <a:cxnLst/>
            <a:rect l="l" t="t" r="r" b="b"/>
            <a:pathLst>
              <a:path w="535940" h="103504">
                <a:moveTo>
                  <a:pt x="0" y="103136"/>
                </a:moveTo>
                <a:lnTo>
                  <a:pt x="535393" y="103136"/>
                </a:lnTo>
                <a:lnTo>
                  <a:pt x="535393" y="0"/>
                </a:lnTo>
                <a:lnTo>
                  <a:pt x="0" y="0"/>
                </a:lnTo>
                <a:lnTo>
                  <a:pt x="0" y="103136"/>
                </a:lnTo>
                <a:close/>
              </a:path>
            </a:pathLst>
          </a:custGeom>
          <a:ln w="54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81784" y="9250832"/>
            <a:ext cx="54610" cy="57150"/>
          </a:xfrm>
          <a:custGeom>
            <a:avLst/>
            <a:gdLst/>
            <a:ahLst/>
            <a:cxnLst/>
            <a:rect l="l" t="t" r="r" b="b"/>
            <a:pathLst>
              <a:path w="54609" h="57150">
                <a:moveTo>
                  <a:pt x="27000" y="0"/>
                </a:moveTo>
                <a:lnTo>
                  <a:pt x="16405" y="1978"/>
                </a:lnTo>
                <a:lnTo>
                  <a:pt x="7832" y="7643"/>
                </a:lnTo>
                <a:lnTo>
                  <a:pt x="2093" y="16593"/>
                </a:lnTo>
                <a:lnTo>
                  <a:pt x="0" y="28422"/>
                </a:lnTo>
                <a:lnTo>
                  <a:pt x="1972" y="40315"/>
                </a:lnTo>
                <a:lnTo>
                  <a:pt x="7653" y="49317"/>
                </a:lnTo>
                <a:lnTo>
                  <a:pt x="16689" y="55018"/>
                </a:lnTo>
                <a:lnTo>
                  <a:pt x="28727" y="57010"/>
                </a:lnTo>
                <a:lnTo>
                  <a:pt x="38575" y="55474"/>
                </a:lnTo>
                <a:lnTo>
                  <a:pt x="46429" y="51046"/>
                </a:lnTo>
                <a:lnTo>
                  <a:pt x="51899" y="43996"/>
                </a:lnTo>
                <a:lnTo>
                  <a:pt x="51966" y="43764"/>
                </a:lnTo>
                <a:lnTo>
                  <a:pt x="19405" y="43764"/>
                </a:lnTo>
                <a:lnTo>
                  <a:pt x="17741" y="36626"/>
                </a:lnTo>
                <a:lnTo>
                  <a:pt x="17741" y="18580"/>
                </a:lnTo>
                <a:lnTo>
                  <a:pt x="21513" y="13233"/>
                </a:lnTo>
                <a:lnTo>
                  <a:pt x="51811" y="13233"/>
                </a:lnTo>
                <a:lnTo>
                  <a:pt x="51690" y="12789"/>
                </a:lnTo>
                <a:lnTo>
                  <a:pt x="46280" y="5840"/>
                </a:lnTo>
                <a:lnTo>
                  <a:pt x="38033" y="1499"/>
                </a:lnTo>
                <a:lnTo>
                  <a:pt x="27000" y="0"/>
                </a:lnTo>
                <a:close/>
              </a:path>
              <a:path w="54609" h="57150">
                <a:moveTo>
                  <a:pt x="54597" y="34594"/>
                </a:moveTo>
                <a:lnTo>
                  <a:pt x="37528" y="34594"/>
                </a:lnTo>
                <a:lnTo>
                  <a:pt x="36855" y="39789"/>
                </a:lnTo>
                <a:lnTo>
                  <a:pt x="34137" y="43764"/>
                </a:lnTo>
                <a:lnTo>
                  <a:pt x="51966" y="43764"/>
                </a:lnTo>
                <a:lnTo>
                  <a:pt x="54597" y="34594"/>
                </a:lnTo>
                <a:close/>
              </a:path>
              <a:path w="54609" h="57150">
                <a:moveTo>
                  <a:pt x="51811" y="13233"/>
                </a:moveTo>
                <a:lnTo>
                  <a:pt x="33312" y="13233"/>
                </a:lnTo>
                <a:lnTo>
                  <a:pt x="36855" y="16471"/>
                </a:lnTo>
                <a:lnTo>
                  <a:pt x="37376" y="22110"/>
                </a:lnTo>
                <a:lnTo>
                  <a:pt x="54216" y="22110"/>
                </a:lnTo>
                <a:lnTo>
                  <a:pt x="51811" y="1323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41577" y="9250833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46" y="0"/>
                </a:moveTo>
                <a:lnTo>
                  <a:pt x="16812" y="1992"/>
                </a:lnTo>
                <a:lnTo>
                  <a:pt x="7858" y="7650"/>
                </a:lnTo>
                <a:lnTo>
                  <a:pt x="2060" y="16496"/>
                </a:lnTo>
                <a:lnTo>
                  <a:pt x="0" y="28054"/>
                </a:lnTo>
                <a:lnTo>
                  <a:pt x="2039" y="40345"/>
                </a:lnTo>
                <a:lnTo>
                  <a:pt x="7800" y="49431"/>
                </a:lnTo>
                <a:lnTo>
                  <a:pt x="16748" y="55064"/>
                </a:lnTo>
                <a:lnTo>
                  <a:pt x="28346" y="56997"/>
                </a:lnTo>
                <a:lnTo>
                  <a:pt x="39543" y="55088"/>
                </a:lnTo>
                <a:lnTo>
                  <a:pt x="48563" y="49507"/>
                </a:lnTo>
                <a:lnTo>
                  <a:pt x="52388" y="43764"/>
                </a:lnTo>
                <a:lnTo>
                  <a:pt x="19850" y="43764"/>
                </a:lnTo>
                <a:lnTo>
                  <a:pt x="17741" y="35115"/>
                </a:lnTo>
                <a:lnTo>
                  <a:pt x="17741" y="21361"/>
                </a:lnTo>
                <a:lnTo>
                  <a:pt x="20154" y="13233"/>
                </a:lnTo>
                <a:lnTo>
                  <a:pt x="28193" y="13233"/>
                </a:lnTo>
                <a:lnTo>
                  <a:pt x="36017" y="13004"/>
                </a:lnTo>
                <a:lnTo>
                  <a:pt x="52278" y="13004"/>
                </a:lnTo>
                <a:lnTo>
                  <a:pt x="49806" y="8745"/>
                </a:lnTo>
                <a:lnTo>
                  <a:pt x="40942" y="2398"/>
                </a:lnTo>
                <a:lnTo>
                  <a:pt x="28346" y="0"/>
                </a:lnTo>
                <a:close/>
              </a:path>
              <a:path w="57150" h="57150">
                <a:moveTo>
                  <a:pt x="52278" y="13004"/>
                </a:moveTo>
                <a:lnTo>
                  <a:pt x="36017" y="13004"/>
                </a:lnTo>
                <a:lnTo>
                  <a:pt x="39027" y="20827"/>
                </a:lnTo>
                <a:lnTo>
                  <a:pt x="39027" y="37147"/>
                </a:lnTo>
                <a:lnTo>
                  <a:pt x="36017" y="43764"/>
                </a:lnTo>
                <a:lnTo>
                  <a:pt x="52388" y="43764"/>
                </a:lnTo>
                <a:lnTo>
                  <a:pt x="54580" y="40474"/>
                </a:lnTo>
                <a:lnTo>
                  <a:pt x="56768" y="28206"/>
                </a:lnTo>
                <a:lnTo>
                  <a:pt x="55046" y="17771"/>
                </a:lnTo>
                <a:lnTo>
                  <a:pt x="52278" y="1300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6465" y="9252264"/>
            <a:ext cx="52705" cy="54610"/>
          </a:xfrm>
          <a:custGeom>
            <a:avLst/>
            <a:gdLst/>
            <a:ahLst/>
            <a:cxnLst/>
            <a:rect l="l" t="t" r="r" b="b"/>
            <a:pathLst>
              <a:path w="52704" h="54609">
                <a:moveTo>
                  <a:pt x="16624" y="0"/>
                </a:moveTo>
                <a:lnTo>
                  <a:pt x="0" y="0"/>
                </a:lnTo>
                <a:lnTo>
                  <a:pt x="0" y="54140"/>
                </a:lnTo>
                <a:lnTo>
                  <a:pt x="17005" y="54140"/>
                </a:lnTo>
                <a:lnTo>
                  <a:pt x="17005" y="36995"/>
                </a:lnTo>
                <a:lnTo>
                  <a:pt x="16319" y="24663"/>
                </a:lnTo>
                <a:lnTo>
                  <a:pt x="32755" y="24663"/>
                </a:lnTo>
                <a:lnTo>
                  <a:pt x="16624" y="0"/>
                </a:lnTo>
                <a:close/>
              </a:path>
              <a:path w="52704" h="54609">
                <a:moveTo>
                  <a:pt x="32755" y="24663"/>
                </a:moveTo>
                <a:lnTo>
                  <a:pt x="16319" y="24663"/>
                </a:lnTo>
                <a:lnTo>
                  <a:pt x="35648" y="54140"/>
                </a:lnTo>
                <a:lnTo>
                  <a:pt x="52273" y="54140"/>
                </a:lnTo>
                <a:lnTo>
                  <a:pt x="52273" y="29552"/>
                </a:lnTo>
                <a:lnTo>
                  <a:pt x="35953" y="29552"/>
                </a:lnTo>
                <a:lnTo>
                  <a:pt x="32755" y="24663"/>
                </a:lnTo>
                <a:close/>
              </a:path>
              <a:path w="52704" h="54609">
                <a:moveTo>
                  <a:pt x="52273" y="0"/>
                </a:moveTo>
                <a:lnTo>
                  <a:pt x="35280" y="0"/>
                </a:lnTo>
                <a:lnTo>
                  <a:pt x="35280" y="17221"/>
                </a:lnTo>
                <a:lnTo>
                  <a:pt x="35953" y="29552"/>
                </a:lnTo>
                <a:lnTo>
                  <a:pt x="52273" y="29552"/>
                </a:lnTo>
                <a:lnTo>
                  <a:pt x="5227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66258" y="9252263"/>
            <a:ext cx="50165" cy="54610"/>
          </a:xfrm>
          <a:custGeom>
            <a:avLst/>
            <a:gdLst/>
            <a:ahLst/>
            <a:cxnLst/>
            <a:rect l="l" t="t" r="r" b="b"/>
            <a:pathLst>
              <a:path w="50165" h="54609">
                <a:moveTo>
                  <a:pt x="33693" y="14211"/>
                </a:moveTo>
                <a:lnTo>
                  <a:pt x="15938" y="14211"/>
                </a:lnTo>
                <a:lnTo>
                  <a:pt x="15938" y="54140"/>
                </a:lnTo>
                <a:lnTo>
                  <a:pt x="33693" y="54140"/>
                </a:lnTo>
                <a:lnTo>
                  <a:pt x="33693" y="14211"/>
                </a:lnTo>
                <a:close/>
              </a:path>
              <a:path w="50165" h="54609">
                <a:moveTo>
                  <a:pt x="49631" y="0"/>
                </a:moveTo>
                <a:lnTo>
                  <a:pt x="0" y="0"/>
                </a:lnTo>
                <a:lnTo>
                  <a:pt x="0" y="14211"/>
                </a:lnTo>
                <a:lnTo>
                  <a:pt x="49631" y="14211"/>
                </a:lnTo>
                <a:lnTo>
                  <a:pt x="4963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22809" y="9252264"/>
            <a:ext cx="52069" cy="54610"/>
          </a:xfrm>
          <a:custGeom>
            <a:avLst/>
            <a:gdLst/>
            <a:ahLst/>
            <a:cxnLst/>
            <a:rect l="l" t="t" r="r" b="b"/>
            <a:pathLst>
              <a:path w="52070" h="54609">
                <a:moveTo>
                  <a:pt x="25565" y="0"/>
                </a:moveTo>
                <a:lnTo>
                  <a:pt x="0" y="0"/>
                </a:lnTo>
                <a:lnTo>
                  <a:pt x="0" y="54140"/>
                </a:lnTo>
                <a:lnTo>
                  <a:pt x="17754" y="54140"/>
                </a:lnTo>
                <a:lnTo>
                  <a:pt x="17754" y="35267"/>
                </a:lnTo>
                <a:lnTo>
                  <a:pt x="49631" y="35267"/>
                </a:lnTo>
                <a:lnTo>
                  <a:pt x="49631" y="32105"/>
                </a:lnTo>
                <a:lnTo>
                  <a:pt x="46177" y="30759"/>
                </a:lnTo>
                <a:lnTo>
                  <a:pt x="40462" y="28651"/>
                </a:lnTo>
                <a:lnTo>
                  <a:pt x="46774" y="26923"/>
                </a:lnTo>
                <a:lnTo>
                  <a:pt x="48643" y="23380"/>
                </a:lnTo>
                <a:lnTo>
                  <a:pt x="17754" y="23380"/>
                </a:lnTo>
                <a:lnTo>
                  <a:pt x="17754" y="12636"/>
                </a:lnTo>
                <a:lnTo>
                  <a:pt x="49064" y="12636"/>
                </a:lnTo>
                <a:lnTo>
                  <a:pt x="48346" y="8567"/>
                </a:lnTo>
                <a:lnTo>
                  <a:pt x="44332" y="3760"/>
                </a:lnTo>
                <a:lnTo>
                  <a:pt x="36932" y="928"/>
                </a:lnTo>
                <a:lnTo>
                  <a:pt x="25565" y="0"/>
                </a:lnTo>
                <a:close/>
              </a:path>
              <a:path w="52070" h="54609">
                <a:moveTo>
                  <a:pt x="49631" y="35267"/>
                </a:moveTo>
                <a:lnTo>
                  <a:pt x="31432" y="35267"/>
                </a:lnTo>
                <a:lnTo>
                  <a:pt x="32639" y="37604"/>
                </a:lnTo>
                <a:lnTo>
                  <a:pt x="32719" y="50088"/>
                </a:lnTo>
                <a:lnTo>
                  <a:pt x="33096" y="52946"/>
                </a:lnTo>
                <a:lnTo>
                  <a:pt x="33540" y="54140"/>
                </a:lnTo>
                <a:lnTo>
                  <a:pt x="51511" y="54140"/>
                </a:lnTo>
                <a:lnTo>
                  <a:pt x="51511" y="52489"/>
                </a:lnTo>
                <a:lnTo>
                  <a:pt x="49415" y="52489"/>
                </a:lnTo>
                <a:lnTo>
                  <a:pt x="49631" y="50088"/>
                </a:lnTo>
                <a:lnTo>
                  <a:pt x="49631" y="35267"/>
                </a:lnTo>
                <a:close/>
              </a:path>
              <a:path w="52070" h="54609">
                <a:moveTo>
                  <a:pt x="49064" y="12636"/>
                </a:moveTo>
                <a:lnTo>
                  <a:pt x="30162" y="12636"/>
                </a:lnTo>
                <a:lnTo>
                  <a:pt x="33172" y="14439"/>
                </a:lnTo>
                <a:lnTo>
                  <a:pt x="33172" y="22034"/>
                </a:lnTo>
                <a:lnTo>
                  <a:pt x="30238" y="23380"/>
                </a:lnTo>
                <a:lnTo>
                  <a:pt x="48643" y="23380"/>
                </a:lnTo>
                <a:lnTo>
                  <a:pt x="49555" y="21653"/>
                </a:lnTo>
                <a:lnTo>
                  <a:pt x="49555" y="15417"/>
                </a:lnTo>
                <a:lnTo>
                  <a:pt x="49064" y="1263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79669" y="9250833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46" y="0"/>
                </a:moveTo>
                <a:lnTo>
                  <a:pt x="16812" y="1992"/>
                </a:lnTo>
                <a:lnTo>
                  <a:pt x="7858" y="7650"/>
                </a:lnTo>
                <a:lnTo>
                  <a:pt x="2060" y="16496"/>
                </a:lnTo>
                <a:lnTo>
                  <a:pt x="0" y="28054"/>
                </a:lnTo>
                <a:lnTo>
                  <a:pt x="2039" y="40345"/>
                </a:lnTo>
                <a:lnTo>
                  <a:pt x="7800" y="49431"/>
                </a:lnTo>
                <a:lnTo>
                  <a:pt x="16748" y="55064"/>
                </a:lnTo>
                <a:lnTo>
                  <a:pt x="28346" y="56997"/>
                </a:lnTo>
                <a:lnTo>
                  <a:pt x="39543" y="55088"/>
                </a:lnTo>
                <a:lnTo>
                  <a:pt x="48563" y="49507"/>
                </a:lnTo>
                <a:lnTo>
                  <a:pt x="52388" y="43764"/>
                </a:lnTo>
                <a:lnTo>
                  <a:pt x="19850" y="43764"/>
                </a:lnTo>
                <a:lnTo>
                  <a:pt x="17741" y="35115"/>
                </a:lnTo>
                <a:lnTo>
                  <a:pt x="17741" y="21361"/>
                </a:lnTo>
                <a:lnTo>
                  <a:pt x="20154" y="13233"/>
                </a:lnTo>
                <a:lnTo>
                  <a:pt x="28193" y="13233"/>
                </a:lnTo>
                <a:lnTo>
                  <a:pt x="36017" y="13004"/>
                </a:lnTo>
                <a:lnTo>
                  <a:pt x="52278" y="13004"/>
                </a:lnTo>
                <a:lnTo>
                  <a:pt x="49806" y="8745"/>
                </a:lnTo>
                <a:lnTo>
                  <a:pt x="40942" y="2398"/>
                </a:lnTo>
                <a:lnTo>
                  <a:pt x="28346" y="0"/>
                </a:lnTo>
                <a:close/>
              </a:path>
              <a:path w="57150" h="57150">
                <a:moveTo>
                  <a:pt x="52278" y="13004"/>
                </a:moveTo>
                <a:lnTo>
                  <a:pt x="36017" y="13004"/>
                </a:lnTo>
                <a:lnTo>
                  <a:pt x="39027" y="20827"/>
                </a:lnTo>
                <a:lnTo>
                  <a:pt x="39027" y="37147"/>
                </a:lnTo>
                <a:lnTo>
                  <a:pt x="36017" y="43764"/>
                </a:lnTo>
                <a:lnTo>
                  <a:pt x="52388" y="43764"/>
                </a:lnTo>
                <a:lnTo>
                  <a:pt x="54580" y="40474"/>
                </a:lnTo>
                <a:lnTo>
                  <a:pt x="56768" y="28206"/>
                </a:lnTo>
                <a:lnTo>
                  <a:pt x="55046" y="17771"/>
                </a:lnTo>
                <a:lnTo>
                  <a:pt x="52278" y="1300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45091" y="9252268"/>
            <a:ext cx="42545" cy="54610"/>
          </a:xfrm>
          <a:custGeom>
            <a:avLst/>
            <a:gdLst/>
            <a:ahLst/>
            <a:cxnLst/>
            <a:rect l="l" t="t" r="r" b="b"/>
            <a:pathLst>
              <a:path w="42545" h="54609">
                <a:moveTo>
                  <a:pt x="17741" y="0"/>
                </a:moveTo>
                <a:lnTo>
                  <a:pt x="0" y="0"/>
                </a:lnTo>
                <a:lnTo>
                  <a:pt x="0" y="54140"/>
                </a:lnTo>
                <a:lnTo>
                  <a:pt x="42113" y="54140"/>
                </a:lnTo>
                <a:lnTo>
                  <a:pt x="42113" y="41503"/>
                </a:lnTo>
                <a:lnTo>
                  <a:pt x="17741" y="41503"/>
                </a:lnTo>
                <a:lnTo>
                  <a:pt x="1774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03523" y="9226251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165"/>
                </a:lnTo>
              </a:path>
            </a:pathLst>
          </a:custGeom>
          <a:ln w="54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30879" y="9252230"/>
            <a:ext cx="42545" cy="54610"/>
          </a:xfrm>
          <a:custGeom>
            <a:avLst/>
            <a:gdLst/>
            <a:ahLst/>
            <a:cxnLst/>
            <a:rect l="l" t="t" r="r" b="b"/>
            <a:pathLst>
              <a:path w="42544" h="54609">
                <a:moveTo>
                  <a:pt x="17741" y="0"/>
                </a:moveTo>
                <a:lnTo>
                  <a:pt x="0" y="0"/>
                </a:lnTo>
                <a:lnTo>
                  <a:pt x="0" y="54140"/>
                </a:lnTo>
                <a:lnTo>
                  <a:pt x="42113" y="54140"/>
                </a:lnTo>
                <a:lnTo>
                  <a:pt x="42113" y="41503"/>
                </a:lnTo>
                <a:lnTo>
                  <a:pt x="17741" y="41503"/>
                </a:lnTo>
                <a:lnTo>
                  <a:pt x="1774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920407" y="9207245"/>
            <a:ext cx="256857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Low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Positive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Control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(List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No.</a:t>
            </a:r>
            <a:r>
              <a:rPr sz="800" b="1" spc="114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4J86W)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7" name="object 1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0">
              <a:lnSpc>
                <a:spcPts val="905"/>
              </a:lnSpc>
            </a:pPr>
            <a:fld id="{81D60167-4931-47E6-BA6A-407CBD079E47}" type="slidenum">
              <a:rPr spc="-105" dirty="0"/>
              <a:pPr marL="50800">
                <a:lnSpc>
                  <a:spcPts val="905"/>
                </a:lnSpc>
              </a:pPr>
              <a:t>2</a:t>
            </a:fld>
            <a:endParaRPr spc="-105" dirty="0"/>
          </a:p>
        </p:txBody>
      </p:sp>
      <p:sp>
        <p:nvSpPr>
          <p:cNvPr id="124" name="object 124"/>
          <p:cNvSpPr txBox="1"/>
          <p:nvPr/>
        </p:nvSpPr>
        <p:spPr>
          <a:xfrm>
            <a:off x="349211" y="9315145"/>
            <a:ext cx="991869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(8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vials,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1.3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</a:t>
            </a:r>
            <a:r>
              <a:rPr sz="800" spc="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vial)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42900" y="9438385"/>
            <a:ext cx="3274695" cy="22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" marR="5080" indent="-127000">
              <a:lnSpc>
                <a:spcPts val="850"/>
              </a:lnSpc>
            </a:pPr>
            <a:r>
              <a:rPr sz="700" b="1" spc="40" dirty="0">
                <a:solidFill>
                  <a:srgbClr val="231F20"/>
                </a:solidFill>
                <a:latin typeface="Arial"/>
                <a:cs typeface="Arial"/>
              </a:rPr>
              <a:t>ǟ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Noninfectious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Armored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plasma.  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tested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nonreactive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FDA </a:t>
            </a:r>
            <a:r>
              <a:rPr sz="8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licensed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26" name="object 126"/>
          <p:cNvSpPr txBox="1"/>
          <p:nvPr/>
        </p:nvSpPr>
        <p:spPr>
          <a:xfrm rot="18900000">
            <a:off x="-14607" y="4840693"/>
            <a:ext cx="7817879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3100" spc="-5" dirty="0">
                <a:latin typeface="Arial"/>
                <a:cs typeface="Arial"/>
              </a:rPr>
              <a:t>For Information Only - Not a </a:t>
            </a:r>
            <a:r>
              <a:rPr sz="3100" spc="-10" dirty="0">
                <a:latin typeface="Arial"/>
                <a:cs typeface="Arial"/>
              </a:rPr>
              <a:t>Controlled</a:t>
            </a:r>
            <a:r>
              <a:rPr sz="3100" spc="5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Copy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00" y="207263"/>
            <a:ext cx="3567429" cy="1001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0" marR="160655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Clean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disinfect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spills of specimens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using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tuberculocidal disinfectant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such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1.0%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sodium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hypochlorite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other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suitable  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disinfectant.</a:t>
            </a:r>
            <a:r>
              <a:rPr sz="675" spc="-104" baseline="30864" dirty="0">
                <a:solidFill>
                  <a:srgbClr val="231F20"/>
                </a:solidFill>
                <a:latin typeface="Lucida Sans"/>
                <a:cs typeface="Lucida Sans"/>
              </a:rPr>
              <a:t>23,24</a:t>
            </a:r>
            <a:endParaRPr sz="675" baseline="30864">
              <a:latin typeface="Lucida Sans"/>
              <a:cs typeface="Lucida Sans"/>
            </a:endParaRPr>
          </a:p>
          <a:p>
            <a:pPr marL="266700" marR="182245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Decontaminate 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dispose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reagents, and other potentially  contaminated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materials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accordance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local, state,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federal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regulations.</a:t>
            </a:r>
            <a:r>
              <a:rPr sz="675" spc="-112" baseline="30864" dirty="0">
                <a:solidFill>
                  <a:srgbClr val="231F20"/>
                </a:solidFill>
                <a:latin typeface="Lucida Sans"/>
                <a:cs typeface="Lucida Sans"/>
              </a:rPr>
              <a:t>25,26</a:t>
            </a:r>
            <a:endParaRPr sz="675" baseline="30864">
              <a:latin typeface="Lucida Sans"/>
              <a:cs typeface="Lucida Sans"/>
            </a:endParaRPr>
          </a:p>
          <a:p>
            <a:pPr marL="12700" marR="5080">
              <a:lnSpc>
                <a:spcPts val="850"/>
              </a:lnSpc>
              <a:spcBef>
                <a:spcPts val="15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Calibrator Kit,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Kit, Internal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Oligonucleotide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Activation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contain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mixture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5-chloro-2-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methyl-4-isothiazolin-3-one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2-methyl-4-isothiazolin-3-one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which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components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 ProClin. 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following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appropriate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Risk 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(R)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Safety 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(S) </a:t>
            </a:r>
            <a:r>
              <a:rPr sz="800" spc="1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phrases: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609" y="1338549"/>
            <a:ext cx="497840" cy="504190"/>
          </a:xfrm>
          <a:custGeom>
            <a:avLst/>
            <a:gdLst/>
            <a:ahLst/>
            <a:cxnLst/>
            <a:rect l="l" t="t" r="r" b="b"/>
            <a:pathLst>
              <a:path w="497840" h="504189">
                <a:moveTo>
                  <a:pt x="0" y="0"/>
                </a:moveTo>
                <a:lnTo>
                  <a:pt x="497643" y="0"/>
                </a:lnTo>
                <a:lnTo>
                  <a:pt x="497643" y="503936"/>
                </a:lnTo>
                <a:lnTo>
                  <a:pt x="0" y="503936"/>
                </a:lnTo>
                <a:lnTo>
                  <a:pt x="0" y="0"/>
                </a:lnTo>
                <a:close/>
              </a:path>
            </a:pathLst>
          </a:custGeom>
          <a:ln w="402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5975" y="1412760"/>
            <a:ext cx="327025" cy="349885"/>
          </a:xfrm>
          <a:custGeom>
            <a:avLst/>
            <a:gdLst/>
            <a:ahLst/>
            <a:cxnLst/>
            <a:rect l="l" t="t" r="r" b="b"/>
            <a:pathLst>
              <a:path w="327025" h="349885">
                <a:moveTo>
                  <a:pt x="0" y="0"/>
                </a:moveTo>
                <a:lnTo>
                  <a:pt x="326903" y="349758"/>
                </a:lnTo>
              </a:path>
            </a:pathLst>
          </a:custGeom>
          <a:ln w="1368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7607" y="1412760"/>
            <a:ext cx="344170" cy="349885"/>
          </a:xfrm>
          <a:custGeom>
            <a:avLst/>
            <a:gdLst/>
            <a:ahLst/>
            <a:cxnLst/>
            <a:rect l="l" t="t" r="r" b="b"/>
            <a:pathLst>
              <a:path w="344170" h="349885">
                <a:moveTo>
                  <a:pt x="0" y="349758"/>
                </a:moveTo>
                <a:lnTo>
                  <a:pt x="343641" y="0"/>
                </a:lnTo>
              </a:path>
            </a:pathLst>
          </a:custGeom>
          <a:ln w="13691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4171" y="1347419"/>
            <a:ext cx="47625" cy="67310"/>
          </a:xfrm>
          <a:custGeom>
            <a:avLst/>
            <a:gdLst/>
            <a:ahLst/>
            <a:cxnLst/>
            <a:rect l="l" t="t" r="r" b="b"/>
            <a:pathLst>
              <a:path w="47625" h="67309">
                <a:moveTo>
                  <a:pt x="14354" y="0"/>
                </a:moveTo>
                <a:lnTo>
                  <a:pt x="1229" y="0"/>
                </a:lnTo>
                <a:lnTo>
                  <a:pt x="17265" y="33185"/>
                </a:lnTo>
                <a:lnTo>
                  <a:pt x="0" y="66903"/>
                </a:lnTo>
                <a:lnTo>
                  <a:pt x="13649" y="66903"/>
                </a:lnTo>
                <a:lnTo>
                  <a:pt x="23427" y="44424"/>
                </a:lnTo>
                <a:lnTo>
                  <a:pt x="35701" y="44424"/>
                </a:lnTo>
                <a:lnTo>
                  <a:pt x="30035" y="33185"/>
                </a:lnTo>
                <a:lnTo>
                  <a:pt x="35388" y="21856"/>
                </a:lnTo>
                <a:lnTo>
                  <a:pt x="23427" y="21856"/>
                </a:lnTo>
                <a:lnTo>
                  <a:pt x="14354" y="0"/>
                </a:lnTo>
                <a:close/>
              </a:path>
              <a:path w="47625" h="67309">
                <a:moveTo>
                  <a:pt x="35701" y="44424"/>
                </a:moveTo>
                <a:lnTo>
                  <a:pt x="23427" y="44424"/>
                </a:lnTo>
                <a:lnTo>
                  <a:pt x="33822" y="66903"/>
                </a:lnTo>
                <a:lnTo>
                  <a:pt x="47033" y="66903"/>
                </a:lnTo>
                <a:lnTo>
                  <a:pt x="35701" y="44424"/>
                </a:lnTo>
                <a:close/>
              </a:path>
              <a:path w="47625" h="67309">
                <a:moveTo>
                  <a:pt x="45716" y="0"/>
                </a:moveTo>
                <a:lnTo>
                  <a:pt x="33206" y="0"/>
                </a:lnTo>
                <a:lnTo>
                  <a:pt x="23427" y="21856"/>
                </a:lnTo>
                <a:lnTo>
                  <a:pt x="35388" y="21856"/>
                </a:lnTo>
                <a:lnTo>
                  <a:pt x="4571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8694" y="1347419"/>
            <a:ext cx="12065" cy="67310"/>
          </a:xfrm>
          <a:custGeom>
            <a:avLst/>
            <a:gdLst/>
            <a:ahLst/>
            <a:cxnLst/>
            <a:rect l="l" t="t" r="r" b="b"/>
            <a:pathLst>
              <a:path w="12065" h="67309">
                <a:moveTo>
                  <a:pt x="11451" y="16598"/>
                </a:moveTo>
                <a:lnTo>
                  <a:pt x="0" y="16598"/>
                </a:lnTo>
                <a:lnTo>
                  <a:pt x="0" y="66903"/>
                </a:lnTo>
                <a:lnTo>
                  <a:pt x="11451" y="66903"/>
                </a:lnTo>
                <a:lnTo>
                  <a:pt x="11451" y="16598"/>
                </a:lnTo>
                <a:close/>
              </a:path>
              <a:path w="12065" h="67309">
                <a:moveTo>
                  <a:pt x="11451" y="0"/>
                </a:moveTo>
                <a:lnTo>
                  <a:pt x="0" y="0"/>
                </a:lnTo>
                <a:lnTo>
                  <a:pt x="0" y="11328"/>
                </a:lnTo>
                <a:lnTo>
                  <a:pt x="11451" y="11328"/>
                </a:lnTo>
                <a:lnTo>
                  <a:pt x="1145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81050" y="1247393"/>
            <a:ext cx="2950845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37590">
              <a:lnSpc>
                <a:spcPts val="80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R43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cause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sensitization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skin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contact.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S24 </a:t>
            </a:r>
            <a:r>
              <a:rPr sz="800" spc="1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Avoid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contact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skin.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ts val="800"/>
              </a:lnSpc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S35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material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its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container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disposed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safe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way.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S37 </a:t>
            </a:r>
            <a:r>
              <a:rPr sz="800" spc="1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Wear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suitable</a:t>
            </a:r>
            <a:r>
              <a:rPr sz="800" spc="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gloves.</a:t>
            </a:r>
            <a:endParaRPr sz="800">
              <a:latin typeface="Lucida Sans"/>
              <a:cs typeface="Lucida Sans"/>
            </a:endParaRPr>
          </a:p>
          <a:p>
            <a:pPr marL="260350" marR="207010" indent="-248285">
              <a:lnSpc>
                <a:spcPct val="72900"/>
              </a:lnSpc>
              <a:spcBef>
                <a:spcPts val="100"/>
              </a:spcBef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S46 If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swallowed,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seek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medical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advice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immediately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show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container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label.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5886" y="1938997"/>
            <a:ext cx="3569970" cy="7713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5" dirty="0">
                <a:solidFill>
                  <a:srgbClr val="231F20"/>
                </a:solidFill>
                <a:latin typeface="Arial Narrow"/>
                <a:cs typeface="Arial Narrow"/>
              </a:rPr>
              <a:t>Special</a:t>
            </a:r>
            <a:r>
              <a:rPr sz="1100" b="1" spc="-1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25" dirty="0">
                <a:solidFill>
                  <a:srgbClr val="231F20"/>
                </a:solidFill>
                <a:latin typeface="Arial Narrow"/>
                <a:cs typeface="Arial Narrow"/>
              </a:rPr>
              <a:t>Precautions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Handling</a:t>
            </a:r>
            <a:r>
              <a:rPr sz="900" b="1" spc="-3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Precautions</a:t>
            </a:r>
            <a:endParaRPr sz="900">
              <a:latin typeface="Arial Narrow"/>
              <a:cs typeface="Arial Narrow"/>
            </a:endParaRPr>
          </a:p>
          <a:p>
            <a:pPr marL="12700" marR="15240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only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(EDTA)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been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handled 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capped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tubes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described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SPECIMEN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COLLECTION, 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STORAGE,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AND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TRANSPORT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TEST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SITE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section.</a:t>
            </a:r>
            <a:endParaRPr sz="800">
              <a:latin typeface="Lucida Sans"/>
              <a:cs typeface="Lucida Sans"/>
            </a:endParaRPr>
          </a:p>
          <a:p>
            <a:pPr marL="12700" marR="30480">
              <a:lnSpc>
                <a:spcPts val="850"/>
              </a:lnSpc>
              <a:spcBef>
                <a:spcPts val="140"/>
              </a:spcBef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compliance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good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laboratory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practices is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essential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minimize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risk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cross-contamination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between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the inadvertent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introduction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ribonucleases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(RNases)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extraction  procedure.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Proper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aseptic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technique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always be used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when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working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RNA.</a:t>
            </a:r>
            <a:endParaRPr sz="800">
              <a:latin typeface="Lucida Sans"/>
              <a:cs typeface="Lucida Sans"/>
            </a:endParaRPr>
          </a:p>
          <a:p>
            <a:pPr marL="12700" marR="30480">
              <a:lnSpc>
                <a:spcPts val="850"/>
              </a:lnSpc>
              <a:spcBef>
                <a:spcPts val="140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reactions such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PCR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sensitive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accidental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introduction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product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previous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reactions. Incorrect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could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occur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either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 used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step become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contaminated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accidental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introduction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even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few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molecules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product.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Measures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reduce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risk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laboratory 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 include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ts val="850"/>
              </a:lnSpc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physically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separating 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activities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involved in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performing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PCR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complying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good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laboratory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practices.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10" dirty="0">
                <a:solidFill>
                  <a:srgbClr val="231F20"/>
                </a:solidFill>
                <a:latin typeface="Arial Narrow"/>
                <a:cs typeface="Arial Narrow"/>
              </a:rPr>
              <a:t>Work</a:t>
            </a:r>
            <a:r>
              <a:rPr sz="900" b="1" spc="-6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Areas</a:t>
            </a:r>
            <a:endParaRPr sz="900">
              <a:latin typeface="Arial Narrow"/>
              <a:cs typeface="Arial Narrow"/>
            </a:endParaRPr>
          </a:p>
          <a:p>
            <a:pPr marL="12700" marR="94615">
              <a:lnSpc>
                <a:spcPts val="850"/>
              </a:lnSpc>
              <a:spcBef>
                <a:spcPts val="135"/>
              </a:spcBef>
            </a:pP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Use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two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dedicated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areas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within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laboratory for performing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</a:t>
            </a:r>
            <a:r>
              <a:rPr sz="800" b="1" spc="-6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assay.</a:t>
            </a:r>
            <a:endParaRPr sz="800">
              <a:latin typeface="Arial Narrow"/>
              <a:cs typeface="Arial Narrow"/>
            </a:endParaRPr>
          </a:p>
          <a:p>
            <a:pPr marL="266700" marR="69215" indent="-127000">
              <a:lnSpc>
                <a:spcPts val="850"/>
              </a:lnSpc>
              <a:spcBef>
                <a:spcPts val="145"/>
              </a:spcBef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Sample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Preparation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Area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dedicated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processing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(specimens,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Calibrators),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adding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processed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Plate.  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All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reagents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used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in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Sample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Preparation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Area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should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remain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in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this  dedicated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area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at 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all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times.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Laboratory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coats, pipettes, pipette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tips,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and 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vortexers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used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in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Sample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Preparation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Area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must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remain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in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this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area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and  not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be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moved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Amplification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Area.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Do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not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bring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amplification product 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into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Sample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Preparation</a:t>
            </a:r>
            <a:r>
              <a:rPr sz="800" b="1" spc="-1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Area.</a:t>
            </a:r>
            <a:endParaRPr sz="800">
              <a:latin typeface="Arial Narrow"/>
              <a:cs typeface="Arial Narrow"/>
            </a:endParaRPr>
          </a:p>
          <a:p>
            <a:pPr marL="266700" marR="15113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Amplification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Area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dedicated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product.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Laboratory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coats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equipment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used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Amplification 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Area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remain 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area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moved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Sample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Preparation 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Area.</a:t>
            </a:r>
            <a:endParaRPr sz="800">
              <a:latin typeface="Arial Narrow"/>
              <a:cs typeface="Arial Narrow"/>
            </a:endParaRPr>
          </a:p>
          <a:p>
            <a:pPr marL="12700" marR="102870">
              <a:lnSpc>
                <a:spcPts val="850"/>
              </a:lnSpc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Components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contained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kit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intended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used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together.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Do not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mix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components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different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kit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lots.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example,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do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kit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lot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X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controls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kit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lot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Y.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Do  not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kits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beyond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expiration</a:t>
            </a:r>
            <a:r>
              <a:rPr sz="800" spc="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date.</a:t>
            </a:r>
            <a:endParaRPr sz="800">
              <a:latin typeface="Lucida Sans"/>
              <a:cs typeface="Lucida Sans"/>
            </a:endParaRPr>
          </a:p>
          <a:p>
            <a:pPr marL="12700" marR="200025">
              <a:lnSpc>
                <a:spcPts val="850"/>
              </a:lnSpc>
              <a:spcBef>
                <a:spcPts val="150"/>
              </a:spcBef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Work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areas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platforms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considered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potential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sources of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contamination.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Change gloves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 contact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potential contaminants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(such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specimens,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eluates,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and/or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product) before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handling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unopened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reagents,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controls,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instructions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instrument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cleaning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procedures.</a:t>
            </a:r>
            <a:endParaRPr sz="800">
              <a:latin typeface="Lucida Sans"/>
              <a:cs typeface="Lucida Sans"/>
            </a:endParaRPr>
          </a:p>
          <a:p>
            <a:pPr marL="12700" marR="27940">
              <a:lnSpc>
                <a:spcPts val="850"/>
              </a:lnSpc>
              <a:spcBef>
                <a:spcPts val="140"/>
              </a:spcBef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aborted,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dispose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commodities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 according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Manual.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master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mix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addition protocol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aborted,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seal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sealable plastic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bag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dispose according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 Manual,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Hazards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Section,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along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gloves used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handle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plate.</a:t>
            </a:r>
            <a:endParaRPr sz="800">
              <a:latin typeface="Lucida Sans"/>
              <a:cs typeface="Lucida Sans"/>
            </a:endParaRPr>
          </a:p>
          <a:p>
            <a:pPr marL="12700" marR="71755">
              <a:lnSpc>
                <a:spcPts val="850"/>
              </a:lnSpc>
              <a:spcBef>
                <a:spcPts val="140"/>
              </a:spcBef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interrupted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aborted,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seal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sealable plastic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bag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dispose according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along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gloves used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handle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plate.</a:t>
            </a:r>
            <a:endParaRPr sz="800">
              <a:latin typeface="Lucida Sans"/>
              <a:cs typeface="Lucida Sans"/>
            </a:endParaRPr>
          </a:p>
          <a:p>
            <a:pPr marL="12700" marR="168275">
              <a:lnSpc>
                <a:spcPct val="89000"/>
              </a:lnSpc>
              <a:spcBef>
                <a:spcPts val="130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Decontaminate 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dispose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reagents, and other potentially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biohazardous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materials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accordance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local, state,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federal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regulations.</a:t>
            </a:r>
            <a:r>
              <a:rPr sz="675" spc="-112" baseline="30864" dirty="0">
                <a:solidFill>
                  <a:srgbClr val="231F20"/>
                </a:solidFill>
                <a:latin typeface="Lucida Sans"/>
                <a:cs typeface="Lucida Sans"/>
              </a:rPr>
              <a:t>25,26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All materials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handled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manner  that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minimizes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chance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800" spc="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potential</a:t>
            </a:r>
            <a:endParaRPr sz="800">
              <a:latin typeface="Lucida Sans"/>
              <a:cs typeface="Lucida Sans"/>
            </a:endParaRPr>
          </a:p>
          <a:p>
            <a:pPr marL="12700" marR="57785">
              <a:lnSpc>
                <a:spcPts val="850"/>
              </a:lnSpc>
              <a:spcBef>
                <a:spcPts val="10"/>
              </a:spcBef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work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area.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Autoclaving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sealed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96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well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Optical 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Reaction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Plate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will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not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degrade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amplified product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and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may contribute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 release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amplified product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by opening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sealed plate.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laboratory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area 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can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become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contaminated with amplified product if the waste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materials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are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not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carefully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handled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and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contained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before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and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after</a:t>
            </a:r>
            <a:r>
              <a:rPr sz="800" b="1" spc="6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processing.</a:t>
            </a:r>
            <a:endParaRPr sz="8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10" dirty="0">
                <a:solidFill>
                  <a:srgbClr val="231F20"/>
                </a:solidFill>
                <a:latin typeface="Arial Narrow"/>
                <a:cs typeface="Arial Narrow"/>
              </a:rPr>
              <a:t>Aerosol</a:t>
            </a:r>
            <a:r>
              <a:rPr sz="900" b="1" spc="-3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Containment</a:t>
            </a:r>
            <a:endParaRPr sz="900">
              <a:latin typeface="Arial Narrow"/>
              <a:cs typeface="Arial Narrow"/>
            </a:endParaRPr>
          </a:p>
          <a:p>
            <a:pPr marL="12700" marR="10160" algn="just">
              <a:lnSpc>
                <a:spcPts val="850"/>
              </a:lnSpc>
              <a:spcBef>
                <a:spcPts val="130"/>
              </a:spcBef>
            </a:pP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reduce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risk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acid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due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aerosols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formed during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manual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pipetting,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aerosol barrier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tips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used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manual pipetting.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tips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used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only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time.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Clean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disinfect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spills of specimens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 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</a:t>
            </a:r>
            <a:r>
              <a:rPr sz="800" spc="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Manuals.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Contamination </a:t>
            </a: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and</a:t>
            </a:r>
            <a:r>
              <a:rPr sz="900" b="1" spc="-1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Inhibition</a:t>
            </a:r>
            <a:endParaRPr sz="900">
              <a:latin typeface="Arial Narrow"/>
              <a:cs typeface="Arial Narrow"/>
            </a:endParaRPr>
          </a:p>
          <a:p>
            <a:pPr marL="12700" marR="409575">
              <a:lnSpc>
                <a:spcPts val="850"/>
              </a:lnSpc>
              <a:spcBef>
                <a:spcPts val="13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following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precautions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observed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minimize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risks of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RNase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contamination,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cross-contamination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between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inhibition: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905"/>
              </a:lnSpc>
              <a:spcBef>
                <a:spcPts val="25"/>
              </a:spcBef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Wear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appropriate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personal protective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equipment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times.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905"/>
              </a:lnSpc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powder-free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gloves.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16006" y="3814724"/>
            <a:ext cx="19685" cy="193675"/>
          </a:xfrm>
          <a:custGeom>
            <a:avLst/>
            <a:gdLst/>
            <a:ahLst/>
            <a:cxnLst/>
            <a:rect l="l" t="t" r="r" b="b"/>
            <a:pathLst>
              <a:path w="19685" h="193675">
                <a:moveTo>
                  <a:pt x="0" y="193344"/>
                </a:moveTo>
                <a:lnTo>
                  <a:pt x="0" y="9880"/>
                </a:lnTo>
                <a:lnTo>
                  <a:pt x="0" y="4394"/>
                </a:lnTo>
                <a:lnTo>
                  <a:pt x="4394" y="0"/>
                </a:lnTo>
                <a:lnTo>
                  <a:pt x="9804" y="0"/>
                </a:lnTo>
                <a:lnTo>
                  <a:pt x="15367" y="0"/>
                </a:lnTo>
                <a:lnTo>
                  <a:pt x="19685" y="4394"/>
                </a:lnTo>
                <a:lnTo>
                  <a:pt x="19685" y="9804"/>
                </a:lnTo>
                <a:lnTo>
                  <a:pt x="19685" y="193192"/>
                </a:lnTo>
              </a:path>
            </a:pathLst>
          </a:custGeom>
          <a:ln w="406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15994" y="3938270"/>
            <a:ext cx="19685" cy="139700"/>
          </a:xfrm>
          <a:custGeom>
            <a:avLst/>
            <a:gdLst/>
            <a:ahLst/>
            <a:cxnLst/>
            <a:rect l="l" t="t" r="r" b="b"/>
            <a:pathLst>
              <a:path w="19685" h="139700">
                <a:moveTo>
                  <a:pt x="19684" y="0"/>
                </a:moveTo>
                <a:lnTo>
                  <a:pt x="0" y="32181"/>
                </a:lnTo>
                <a:lnTo>
                  <a:pt x="0" y="134899"/>
                </a:lnTo>
                <a:lnTo>
                  <a:pt x="4394" y="139280"/>
                </a:lnTo>
                <a:lnTo>
                  <a:pt x="15366" y="139280"/>
                </a:lnTo>
                <a:lnTo>
                  <a:pt x="19684" y="134899"/>
                </a:lnTo>
                <a:lnTo>
                  <a:pt x="1968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15994" y="3938270"/>
            <a:ext cx="19685" cy="139700"/>
          </a:xfrm>
          <a:custGeom>
            <a:avLst/>
            <a:gdLst/>
            <a:ahLst/>
            <a:cxnLst/>
            <a:rect l="l" t="t" r="r" b="b"/>
            <a:pathLst>
              <a:path w="19685" h="139700">
                <a:moveTo>
                  <a:pt x="19685" y="0"/>
                </a:moveTo>
                <a:lnTo>
                  <a:pt x="19685" y="129476"/>
                </a:lnTo>
                <a:lnTo>
                  <a:pt x="19685" y="134899"/>
                </a:lnTo>
                <a:lnTo>
                  <a:pt x="15367" y="139280"/>
                </a:lnTo>
                <a:lnTo>
                  <a:pt x="9880" y="139280"/>
                </a:lnTo>
                <a:lnTo>
                  <a:pt x="4394" y="139280"/>
                </a:lnTo>
                <a:lnTo>
                  <a:pt x="0" y="134899"/>
                </a:lnTo>
                <a:lnTo>
                  <a:pt x="0" y="129476"/>
                </a:lnTo>
                <a:lnTo>
                  <a:pt x="0" y="32181"/>
                </a:lnTo>
                <a:lnTo>
                  <a:pt x="19685" y="0"/>
                </a:lnTo>
                <a:close/>
              </a:path>
            </a:pathLst>
          </a:custGeom>
          <a:ln w="406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08615" y="4056989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631" y="0"/>
                </a:moveTo>
                <a:lnTo>
                  <a:pt x="7759" y="0"/>
                </a:lnTo>
                <a:lnTo>
                  <a:pt x="0" y="7683"/>
                </a:lnTo>
                <a:lnTo>
                  <a:pt x="0" y="26695"/>
                </a:lnTo>
                <a:lnTo>
                  <a:pt x="7759" y="34378"/>
                </a:lnTo>
                <a:lnTo>
                  <a:pt x="26631" y="34378"/>
                </a:lnTo>
                <a:lnTo>
                  <a:pt x="34391" y="26695"/>
                </a:lnTo>
                <a:lnTo>
                  <a:pt x="34391" y="7683"/>
                </a:lnTo>
                <a:lnTo>
                  <a:pt x="2663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08615" y="4056989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17195" y="0"/>
                </a:moveTo>
                <a:lnTo>
                  <a:pt x="26631" y="0"/>
                </a:lnTo>
                <a:lnTo>
                  <a:pt x="34391" y="7683"/>
                </a:lnTo>
                <a:lnTo>
                  <a:pt x="34391" y="17195"/>
                </a:lnTo>
                <a:lnTo>
                  <a:pt x="34391" y="26695"/>
                </a:lnTo>
                <a:lnTo>
                  <a:pt x="26631" y="34378"/>
                </a:lnTo>
                <a:lnTo>
                  <a:pt x="17195" y="34378"/>
                </a:lnTo>
                <a:lnTo>
                  <a:pt x="7759" y="34378"/>
                </a:lnTo>
                <a:lnTo>
                  <a:pt x="0" y="26695"/>
                </a:lnTo>
                <a:lnTo>
                  <a:pt x="0" y="17195"/>
                </a:lnTo>
                <a:lnTo>
                  <a:pt x="0" y="7683"/>
                </a:lnTo>
                <a:lnTo>
                  <a:pt x="7759" y="0"/>
                </a:lnTo>
                <a:lnTo>
                  <a:pt x="17195" y="0"/>
                </a:lnTo>
                <a:close/>
              </a:path>
            </a:pathLst>
          </a:custGeom>
          <a:ln w="406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64432" y="3845737"/>
            <a:ext cx="160020" cy="215265"/>
          </a:xfrm>
          <a:custGeom>
            <a:avLst/>
            <a:gdLst/>
            <a:ahLst/>
            <a:cxnLst/>
            <a:rect l="l" t="t" r="r" b="b"/>
            <a:pathLst>
              <a:path w="160020" h="215264">
                <a:moveTo>
                  <a:pt x="0" y="215061"/>
                </a:moveTo>
                <a:lnTo>
                  <a:pt x="124066" y="0"/>
                </a:lnTo>
                <a:lnTo>
                  <a:pt x="159994" y="63"/>
                </a:lnTo>
              </a:path>
            </a:pathLst>
          </a:custGeom>
          <a:ln w="406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33469" y="3845934"/>
            <a:ext cx="22860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682" y="0"/>
                </a:lnTo>
              </a:path>
            </a:pathLst>
          </a:custGeom>
          <a:ln w="1073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63948" y="3810418"/>
            <a:ext cx="25400" cy="59055"/>
          </a:xfrm>
          <a:custGeom>
            <a:avLst/>
            <a:gdLst/>
            <a:ahLst/>
            <a:cxnLst/>
            <a:rect l="l" t="t" r="r" b="b"/>
            <a:pathLst>
              <a:path w="25400" h="59054">
                <a:moveTo>
                  <a:pt x="25120" y="0"/>
                </a:moveTo>
                <a:lnTo>
                  <a:pt x="15773" y="0"/>
                </a:lnTo>
                <a:lnTo>
                  <a:pt x="15519" y="4394"/>
                </a:lnTo>
                <a:lnTo>
                  <a:pt x="12598" y="10160"/>
                </a:lnTo>
                <a:lnTo>
                  <a:pt x="0" y="10160"/>
                </a:lnTo>
                <a:lnTo>
                  <a:pt x="0" y="18287"/>
                </a:lnTo>
                <a:lnTo>
                  <a:pt x="13741" y="18287"/>
                </a:lnTo>
                <a:lnTo>
                  <a:pt x="13741" y="58597"/>
                </a:lnTo>
                <a:lnTo>
                  <a:pt x="25120" y="58597"/>
                </a:lnTo>
                <a:lnTo>
                  <a:pt x="2512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06138" y="3810418"/>
            <a:ext cx="40005" cy="60325"/>
          </a:xfrm>
          <a:custGeom>
            <a:avLst/>
            <a:gdLst/>
            <a:ahLst/>
            <a:cxnLst/>
            <a:rect l="l" t="t" r="r" b="b"/>
            <a:pathLst>
              <a:path w="40004" h="60325">
                <a:moveTo>
                  <a:pt x="19989" y="0"/>
                </a:moveTo>
                <a:lnTo>
                  <a:pt x="11138" y="1807"/>
                </a:lnTo>
                <a:lnTo>
                  <a:pt x="4903" y="7326"/>
                </a:lnTo>
                <a:lnTo>
                  <a:pt x="1214" y="16700"/>
                </a:lnTo>
                <a:lnTo>
                  <a:pt x="0" y="30073"/>
                </a:lnTo>
                <a:lnTo>
                  <a:pt x="1214" y="43446"/>
                </a:lnTo>
                <a:lnTo>
                  <a:pt x="4903" y="52820"/>
                </a:lnTo>
                <a:lnTo>
                  <a:pt x="11138" y="58339"/>
                </a:lnTo>
                <a:lnTo>
                  <a:pt x="19989" y="60147"/>
                </a:lnTo>
                <a:lnTo>
                  <a:pt x="28840" y="58339"/>
                </a:lnTo>
                <a:lnTo>
                  <a:pt x="35075" y="52820"/>
                </a:lnTo>
                <a:lnTo>
                  <a:pt x="35806" y="50965"/>
                </a:lnTo>
                <a:lnTo>
                  <a:pt x="13487" y="50965"/>
                </a:lnTo>
                <a:lnTo>
                  <a:pt x="11696" y="45199"/>
                </a:lnTo>
                <a:lnTo>
                  <a:pt x="11696" y="14960"/>
                </a:lnTo>
                <a:lnTo>
                  <a:pt x="13487" y="9270"/>
                </a:lnTo>
                <a:lnTo>
                  <a:pt x="35841" y="9270"/>
                </a:lnTo>
                <a:lnTo>
                  <a:pt x="35075" y="7326"/>
                </a:lnTo>
                <a:lnTo>
                  <a:pt x="28840" y="1807"/>
                </a:lnTo>
                <a:lnTo>
                  <a:pt x="19989" y="0"/>
                </a:lnTo>
                <a:close/>
              </a:path>
              <a:path w="40004" h="60325">
                <a:moveTo>
                  <a:pt x="35841" y="9270"/>
                </a:moveTo>
                <a:lnTo>
                  <a:pt x="26492" y="9270"/>
                </a:lnTo>
                <a:lnTo>
                  <a:pt x="28282" y="14960"/>
                </a:lnTo>
                <a:lnTo>
                  <a:pt x="28282" y="45199"/>
                </a:lnTo>
                <a:lnTo>
                  <a:pt x="26492" y="50965"/>
                </a:lnTo>
                <a:lnTo>
                  <a:pt x="35806" y="50965"/>
                </a:lnTo>
                <a:lnTo>
                  <a:pt x="38765" y="43446"/>
                </a:lnTo>
                <a:lnTo>
                  <a:pt x="39979" y="30073"/>
                </a:lnTo>
                <a:lnTo>
                  <a:pt x="38765" y="16700"/>
                </a:lnTo>
                <a:lnTo>
                  <a:pt x="35841" y="92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53357" y="3810253"/>
            <a:ext cx="23495" cy="24130"/>
          </a:xfrm>
          <a:custGeom>
            <a:avLst/>
            <a:gdLst/>
            <a:ahLst/>
            <a:cxnLst/>
            <a:rect l="l" t="t" r="r" b="b"/>
            <a:pathLst>
              <a:path w="23495" h="24129">
                <a:moveTo>
                  <a:pt x="18046" y="0"/>
                </a:moveTo>
                <a:lnTo>
                  <a:pt x="5194" y="0"/>
                </a:lnTo>
                <a:lnTo>
                  <a:pt x="0" y="5283"/>
                </a:lnTo>
                <a:lnTo>
                  <a:pt x="0" y="18287"/>
                </a:lnTo>
                <a:lnTo>
                  <a:pt x="5194" y="23571"/>
                </a:lnTo>
                <a:lnTo>
                  <a:pt x="18046" y="23571"/>
                </a:lnTo>
                <a:lnTo>
                  <a:pt x="22516" y="19024"/>
                </a:lnTo>
                <a:lnTo>
                  <a:pt x="7721" y="19024"/>
                </a:lnTo>
                <a:lnTo>
                  <a:pt x="4546" y="15773"/>
                </a:lnTo>
                <a:lnTo>
                  <a:pt x="4546" y="7886"/>
                </a:lnTo>
                <a:lnTo>
                  <a:pt x="7721" y="4635"/>
                </a:lnTo>
                <a:lnTo>
                  <a:pt x="22604" y="4635"/>
                </a:lnTo>
                <a:lnTo>
                  <a:pt x="18046" y="0"/>
                </a:lnTo>
                <a:close/>
              </a:path>
              <a:path w="23495" h="24129">
                <a:moveTo>
                  <a:pt x="22604" y="4635"/>
                </a:moveTo>
                <a:lnTo>
                  <a:pt x="15519" y="4635"/>
                </a:lnTo>
                <a:lnTo>
                  <a:pt x="18694" y="7886"/>
                </a:lnTo>
                <a:lnTo>
                  <a:pt x="18694" y="15773"/>
                </a:lnTo>
                <a:lnTo>
                  <a:pt x="15519" y="19024"/>
                </a:lnTo>
                <a:lnTo>
                  <a:pt x="22516" y="19024"/>
                </a:lnTo>
                <a:lnTo>
                  <a:pt x="23240" y="18287"/>
                </a:lnTo>
                <a:lnTo>
                  <a:pt x="23240" y="5283"/>
                </a:lnTo>
                <a:lnTo>
                  <a:pt x="22604" y="463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84814" y="3808221"/>
            <a:ext cx="52069" cy="62865"/>
          </a:xfrm>
          <a:custGeom>
            <a:avLst/>
            <a:gdLst/>
            <a:ahLst/>
            <a:cxnLst/>
            <a:rect l="l" t="t" r="r" b="b"/>
            <a:pathLst>
              <a:path w="52070" h="62864">
                <a:moveTo>
                  <a:pt x="26822" y="0"/>
                </a:moveTo>
                <a:lnTo>
                  <a:pt x="16287" y="1974"/>
                </a:lnTo>
                <a:lnTo>
                  <a:pt x="7772" y="7873"/>
                </a:lnTo>
                <a:lnTo>
                  <a:pt x="2076" y="17659"/>
                </a:lnTo>
                <a:lnTo>
                  <a:pt x="0" y="31292"/>
                </a:lnTo>
                <a:lnTo>
                  <a:pt x="1982" y="44749"/>
                </a:lnTo>
                <a:lnTo>
                  <a:pt x="7508" y="54467"/>
                </a:lnTo>
                <a:lnTo>
                  <a:pt x="15944" y="60360"/>
                </a:lnTo>
                <a:lnTo>
                  <a:pt x="26657" y="62344"/>
                </a:lnTo>
                <a:lnTo>
                  <a:pt x="36449" y="60745"/>
                </a:lnTo>
                <a:lnTo>
                  <a:pt x="43910" y="56257"/>
                </a:lnTo>
                <a:lnTo>
                  <a:pt x="47388" y="51612"/>
                </a:lnTo>
                <a:lnTo>
                  <a:pt x="16586" y="51612"/>
                </a:lnTo>
                <a:lnTo>
                  <a:pt x="12433" y="42100"/>
                </a:lnTo>
                <a:lnTo>
                  <a:pt x="12433" y="14630"/>
                </a:lnTo>
                <a:lnTo>
                  <a:pt x="21056" y="10731"/>
                </a:lnTo>
                <a:lnTo>
                  <a:pt x="48092" y="10731"/>
                </a:lnTo>
                <a:lnTo>
                  <a:pt x="45731" y="7192"/>
                </a:lnTo>
                <a:lnTo>
                  <a:pt x="38040" y="2042"/>
                </a:lnTo>
                <a:lnTo>
                  <a:pt x="26822" y="0"/>
                </a:lnTo>
                <a:close/>
              </a:path>
              <a:path w="52070" h="62864">
                <a:moveTo>
                  <a:pt x="52019" y="40474"/>
                </a:moveTo>
                <a:lnTo>
                  <a:pt x="39827" y="40474"/>
                </a:lnTo>
                <a:lnTo>
                  <a:pt x="38366" y="47790"/>
                </a:lnTo>
                <a:lnTo>
                  <a:pt x="33654" y="51612"/>
                </a:lnTo>
                <a:lnTo>
                  <a:pt x="47388" y="51612"/>
                </a:lnTo>
                <a:lnTo>
                  <a:pt x="49085" y="49346"/>
                </a:lnTo>
                <a:lnTo>
                  <a:pt x="52019" y="40474"/>
                </a:lnTo>
                <a:close/>
              </a:path>
              <a:path w="52070" h="62864">
                <a:moveTo>
                  <a:pt x="48092" y="10731"/>
                </a:moveTo>
                <a:lnTo>
                  <a:pt x="36982" y="10731"/>
                </a:lnTo>
                <a:lnTo>
                  <a:pt x="38923" y="17659"/>
                </a:lnTo>
                <a:lnTo>
                  <a:pt x="39827" y="20967"/>
                </a:lnTo>
                <a:lnTo>
                  <a:pt x="52019" y="20967"/>
                </a:lnTo>
                <a:lnTo>
                  <a:pt x="50266" y="13989"/>
                </a:lnTo>
                <a:lnTo>
                  <a:pt x="48092" y="1073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949700" y="207263"/>
            <a:ext cx="3594735" cy="420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0" marR="361315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Change gloves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having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contact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potential contaminants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(such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specimens,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eluates,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and/or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amplified</a:t>
            </a:r>
            <a:r>
              <a:rPr sz="800" spc="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product).</a:t>
            </a:r>
            <a:endParaRPr sz="800">
              <a:latin typeface="Lucida Sans"/>
              <a:cs typeface="Lucida Sans"/>
            </a:endParaRPr>
          </a:p>
          <a:p>
            <a:pPr marL="266700" marR="17907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reduce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risk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acid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due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aerosols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formed  during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pipetting,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aerosol barrier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tips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used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pipetting.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length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tip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sufficient   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prevent</a:t>
            </a:r>
            <a:endParaRPr sz="800">
              <a:latin typeface="Lucida Sans"/>
              <a:cs typeface="Lucida Sans"/>
            </a:endParaRPr>
          </a:p>
          <a:p>
            <a:pPr marL="266700" marR="5080">
              <a:lnSpc>
                <a:spcPts val="850"/>
              </a:lnSpc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barrel.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While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pipetting,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taken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avoid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touching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barrel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inside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surface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 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container.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extended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aerosol barrier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tips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 </a:t>
            </a:r>
            <a:r>
              <a:rPr sz="800" spc="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recommended.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785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Change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aerosol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barrier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tips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between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ALL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manual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liquid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transfers.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Clean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disinfect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spills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stated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</a:t>
            </a:r>
            <a:endParaRPr sz="800">
              <a:latin typeface="Lucida Sans"/>
              <a:cs typeface="Lucida Sans"/>
            </a:endParaRPr>
          </a:p>
          <a:p>
            <a:pPr marL="266700">
              <a:lnSpc>
                <a:spcPts val="850"/>
              </a:lnSpc>
            </a:pP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Hazards </a:t>
            </a:r>
            <a:r>
              <a:rPr sz="800" spc="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section.</a:t>
            </a:r>
            <a:endParaRPr sz="800">
              <a:latin typeface="Lucida Sans"/>
              <a:cs typeface="Lucida Sans"/>
            </a:endParaRPr>
          </a:p>
          <a:p>
            <a:pPr marL="266700" marR="5715" indent="-127000">
              <a:lnSpc>
                <a:spcPts val="850"/>
              </a:lnSpc>
              <a:spcBef>
                <a:spcPts val="6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Replace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empty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partially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used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200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J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1000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J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disposable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tip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trays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full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trays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before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every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run.</a:t>
            </a:r>
            <a:endParaRPr sz="800">
              <a:latin typeface="Lucida Sans"/>
              <a:cs typeface="Lucida Sans"/>
            </a:endParaRPr>
          </a:p>
          <a:p>
            <a:pPr marL="266700" marR="6096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Preparation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System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single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only.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new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vessels,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vessels,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newly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opened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every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new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run.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discard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remaining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worktable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Preparation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System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(4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X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Preps) </a:t>
            </a:r>
            <a:r>
              <a:rPr sz="800" spc="1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product information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sheet.</a:t>
            </a:r>
            <a:endParaRPr sz="800">
              <a:latin typeface="Lucida Sans"/>
              <a:cs typeface="Lucida Sans"/>
            </a:endParaRPr>
          </a:p>
          <a:p>
            <a:pPr marL="12700" marR="114935">
              <a:lnSpc>
                <a:spcPct val="95300"/>
              </a:lnSpc>
              <a:spcBef>
                <a:spcPts val="5"/>
              </a:spcBef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Contamination </a:t>
            </a:r>
            <a:r>
              <a:rPr sz="900" b="1" spc="5" dirty="0">
                <a:solidFill>
                  <a:srgbClr val="231F20"/>
                </a:solidFill>
                <a:latin typeface="Arial Narrow"/>
                <a:cs typeface="Arial Narrow"/>
              </a:rPr>
              <a:t>From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External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dU-Containing Amplified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Product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Laboratories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have used HCV amplification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include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post-PCR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processing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product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contaminated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dU-containing 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amplified</a:t>
            </a:r>
            <a:endParaRPr sz="800">
              <a:latin typeface="Lucida Sans"/>
              <a:cs typeface="Lucida Sans"/>
            </a:endParaRPr>
          </a:p>
          <a:p>
            <a:pPr marL="12700" marR="24765">
              <a:lnSpc>
                <a:spcPts val="850"/>
              </a:lnSpc>
              <a:spcBef>
                <a:spcPts val="10"/>
              </a:spcBef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product.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Such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cause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inaccurate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Monitoring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Laboratory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Presence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Product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package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insert.</a:t>
            </a:r>
            <a:endParaRPr sz="800">
              <a:latin typeface="Lucida Sans"/>
              <a:cs typeface="Lucida Sans"/>
            </a:endParaRPr>
          </a:p>
          <a:p>
            <a:pPr marL="12700" marR="93980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When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controls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persistently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reactive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where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dU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containing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amplified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product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likely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have occurred,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recommended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laboratory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Uracil-N-Glycosylase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(UNG)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(List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No.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01N30-66)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  control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procedure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decontamination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laboratory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unsuccessful.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100" b="1" dirty="0">
                <a:solidFill>
                  <a:srgbClr val="231F20"/>
                </a:solidFill>
                <a:latin typeface="Arial Narrow"/>
                <a:cs typeface="Arial Narrow"/>
              </a:rPr>
              <a:t>STORAGE</a:t>
            </a:r>
            <a:r>
              <a:rPr sz="1100" b="1" spc="-3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INSTRUCTIONS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9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9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9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Amplification Reagent </a:t>
            </a: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Kit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(List </a:t>
            </a:r>
            <a:r>
              <a:rPr sz="900" b="1" spc="40" dirty="0">
                <a:solidFill>
                  <a:srgbClr val="231F20"/>
                </a:solidFill>
                <a:latin typeface="Arial Narrow"/>
                <a:cs typeface="Arial Narrow"/>
              </a:rPr>
              <a:t>No.</a:t>
            </a:r>
            <a:r>
              <a:rPr sz="900" b="1" spc="7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35" dirty="0">
                <a:solidFill>
                  <a:srgbClr val="231F20"/>
                </a:solidFill>
                <a:latin typeface="Arial Narrow"/>
                <a:cs typeface="Arial Narrow"/>
              </a:rPr>
              <a:t>1N30-90)</a:t>
            </a:r>
            <a:endParaRPr sz="900">
              <a:latin typeface="Arial Narrow"/>
              <a:cs typeface="Arial Narrow"/>
            </a:endParaRPr>
          </a:p>
          <a:p>
            <a:pPr marL="444500" marR="64135">
              <a:lnSpc>
                <a:spcPts val="850"/>
              </a:lnSpc>
              <a:spcBef>
                <a:spcPts val="409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Pack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Internal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vials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-10°C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colder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when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use.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Care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taken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separate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Pack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direct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contact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controls.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9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9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9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Control </a:t>
            </a: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Kit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(List </a:t>
            </a:r>
            <a:r>
              <a:rPr sz="900" b="1" spc="40" dirty="0">
                <a:solidFill>
                  <a:srgbClr val="231F20"/>
                </a:solidFill>
                <a:latin typeface="Arial Narrow"/>
                <a:cs typeface="Arial Narrow"/>
              </a:rPr>
              <a:t>No.</a:t>
            </a:r>
            <a:r>
              <a:rPr sz="900" b="1" spc="7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35" dirty="0">
                <a:solidFill>
                  <a:srgbClr val="231F20"/>
                </a:solidFill>
                <a:latin typeface="Arial Narrow"/>
                <a:cs typeface="Arial Narrow"/>
              </a:rPr>
              <a:t>1N30-80)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016006" y="4601870"/>
            <a:ext cx="19685" cy="193675"/>
          </a:xfrm>
          <a:custGeom>
            <a:avLst/>
            <a:gdLst/>
            <a:ahLst/>
            <a:cxnLst/>
            <a:rect l="l" t="t" r="r" b="b"/>
            <a:pathLst>
              <a:path w="19685" h="193675">
                <a:moveTo>
                  <a:pt x="0" y="193344"/>
                </a:moveTo>
                <a:lnTo>
                  <a:pt x="0" y="9880"/>
                </a:lnTo>
                <a:lnTo>
                  <a:pt x="0" y="4394"/>
                </a:lnTo>
                <a:lnTo>
                  <a:pt x="4394" y="0"/>
                </a:lnTo>
                <a:lnTo>
                  <a:pt x="9804" y="0"/>
                </a:lnTo>
                <a:lnTo>
                  <a:pt x="15367" y="0"/>
                </a:lnTo>
                <a:lnTo>
                  <a:pt x="19685" y="4394"/>
                </a:lnTo>
                <a:lnTo>
                  <a:pt x="19685" y="9804"/>
                </a:lnTo>
                <a:lnTo>
                  <a:pt x="19685" y="193192"/>
                </a:lnTo>
              </a:path>
            </a:pathLst>
          </a:custGeom>
          <a:ln w="406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15994" y="4725415"/>
            <a:ext cx="19685" cy="139700"/>
          </a:xfrm>
          <a:custGeom>
            <a:avLst/>
            <a:gdLst/>
            <a:ahLst/>
            <a:cxnLst/>
            <a:rect l="l" t="t" r="r" b="b"/>
            <a:pathLst>
              <a:path w="19685" h="139700">
                <a:moveTo>
                  <a:pt x="19684" y="0"/>
                </a:moveTo>
                <a:lnTo>
                  <a:pt x="0" y="32181"/>
                </a:lnTo>
                <a:lnTo>
                  <a:pt x="0" y="134899"/>
                </a:lnTo>
                <a:lnTo>
                  <a:pt x="4394" y="139280"/>
                </a:lnTo>
                <a:lnTo>
                  <a:pt x="15366" y="139280"/>
                </a:lnTo>
                <a:lnTo>
                  <a:pt x="19684" y="134899"/>
                </a:lnTo>
                <a:lnTo>
                  <a:pt x="1968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15994" y="4725415"/>
            <a:ext cx="19685" cy="139700"/>
          </a:xfrm>
          <a:custGeom>
            <a:avLst/>
            <a:gdLst/>
            <a:ahLst/>
            <a:cxnLst/>
            <a:rect l="l" t="t" r="r" b="b"/>
            <a:pathLst>
              <a:path w="19685" h="139700">
                <a:moveTo>
                  <a:pt x="19685" y="0"/>
                </a:moveTo>
                <a:lnTo>
                  <a:pt x="19685" y="129476"/>
                </a:lnTo>
                <a:lnTo>
                  <a:pt x="19685" y="134899"/>
                </a:lnTo>
                <a:lnTo>
                  <a:pt x="15367" y="139280"/>
                </a:lnTo>
                <a:lnTo>
                  <a:pt x="9880" y="139280"/>
                </a:lnTo>
                <a:lnTo>
                  <a:pt x="4394" y="139280"/>
                </a:lnTo>
                <a:lnTo>
                  <a:pt x="0" y="134899"/>
                </a:lnTo>
                <a:lnTo>
                  <a:pt x="0" y="129476"/>
                </a:lnTo>
                <a:lnTo>
                  <a:pt x="0" y="32181"/>
                </a:lnTo>
                <a:lnTo>
                  <a:pt x="19685" y="0"/>
                </a:lnTo>
                <a:close/>
              </a:path>
            </a:pathLst>
          </a:custGeom>
          <a:ln w="406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08615" y="4844135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631" y="0"/>
                </a:moveTo>
                <a:lnTo>
                  <a:pt x="7759" y="0"/>
                </a:lnTo>
                <a:lnTo>
                  <a:pt x="0" y="7683"/>
                </a:lnTo>
                <a:lnTo>
                  <a:pt x="0" y="26695"/>
                </a:lnTo>
                <a:lnTo>
                  <a:pt x="7759" y="34378"/>
                </a:lnTo>
                <a:lnTo>
                  <a:pt x="26631" y="34378"/>
                </a:lnTo>
                <a:lnTo>
                  <a:pt x="34391" y="26695"/>
                </a:lnTo>
                <a:lnTo>
                  <a:pt x="34391" y="7683"/>
                </a:lnTo>
                <a:lnTo>
                  <a:pt x="2663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08615" y="4844135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17195" y="0"/>
                </a:moveTo>
                <a:lnTo>
                  <a:pt x="26631" y="0"/>
                </a:lnTo>
                <a:lnTo>
                  <a:pt x="34391" y="7683"/>
                </a:lnTo>
                <a:lnTo>
                  <a:pt x="34391" y="17195"/>
                </a:lnTo>
                <a:lnTo>
                  <a:pt x="34391" y="26695"/>
                </a:lnTo>
                <a:lnTo>
                  <a:pt x="26631" y="34378"/>
                </a:lnTo>
                <a:lnTo>
                  <a:pt x="17195" y="34378"/>
                </a:lnTo>
                <a:lnTo>
                  <a:pt x="7759" y="34378"/>
                </a:lnTo>
                <a:lnTo>
                  <a:pt x="0" y="26695"/>
                </a:lnTo>
                <a:lnTo>
                  <a:pt x="0" y="17195"/>
                </a:lnTo>
                <a:lnTo>
                  <a:pt x="0" y="7683"/>
                </a:lnTo>
                <a:lnTo>
                  <a:pt x="7759" y="0"/>
                </a:lnTo>
                <a:lnTo>
                  <a:pt x="17195" y="0"/>
                </a:lnTo>
                <a:close/>
              </a:path>
            </a:pathLst>
          </a:custGeom>
          <a:ln w="406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64432" y="4632883"/>
            <a:ext cx="160020" cy="215265"/>
          </a:xfrm>
          <a:custGeom>
            <a:avLst/>
            <a:gdLst/>
            <a:ahLst/>
            <a:cxnLst/>
            <a:rect l="l" t="t" r="r" b="b"/>
            <a:pathLst>
              <a:path w="160020" h="215264">
                <a:moveTo>
                  <a:pt x="0" y="215061"/>
                </a:moveTo>
                <a:lnTo>
                  <a:pt x="124066" y="0"/>
                </a:lnTo>
                <a:lnTo>
                  <a:pt x="159994" y="63"/>
                </a:lnTo>
              </a:path>
            </a:pathLst>
          </a:custGeom>
          <a:ln w="406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33469" y="4633080"/>
            <a:ext cx="22860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682" y="0"/>
                </a:lnTo>
              </a:path>
            </a:pathLst>
          </a:custGeom>
          <a:ln w="1073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63948" y="4597565"/>
            <a:ext cx="25400" cy="59055"/>
          </a:xfrm>
          <a:custGeom>
            <a:avLst/>
            <a:gdLst/>
            <a:ahLst/>
            <a:cxnLst/>
            <a:rect l="l" t="t" r="r" b="b"/>
            <a:pathLst>
              <a:path w="25400" h="59054">
                <a:moveTo>
                  <a:pt x="25120" y="0"/>
                </a:moveTo>
                <a:lnTo>
                  <a:pt x="15773" y="0"/>
                </a:lnTo>
                <a:lnTo>
                  <a:pt x="15519" y="4394"/>
                </a:lnTo>
                <a:lnTo>
                  <a:pt x="12598" y="10160"/>
                </a:lnTo>
                <a:lnTo>
                  <a:pt x="0" y="10160"/>
                </a:lnTo>
                <a:lnTo>
                  <a:pt x="0" y="18287"/>
                </a:lnTo>
                <a:lnTo>
                  <a:pt x="13741" y="18287"/>
                </a:lnTo>
                <a:lnTo>
                  <a:pt x="13741" y="58597"/>
                </a:lnTo>
                <a:lnTo>
                  <a:pt x="25120" y="58597"/>
                </a:lnTo>
                <a:lnTo>
                  <a:pt x="2512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06138" y="4597565"/>
            <a:ext cx="40005" cy="60325"/>
          </a:xfrm>
          <a:custGeom>
            <a:avLst/>
            <a:gdLst/>
            <a:ahLst/>
            <a:cxnLst/>
            <a:rect l="l" t="t" r="r" b="b"/>
            <a:pathLst>
              <a:path w="40004" h="60325">
                <a:moveTo>
                  <a:pt x="19989" y="0"/>
                </a:moveTo>
                <a:lnTo>
                  <a:pt x="11138" y="1807"/>
                </a:lnTo>
                <a:lnTo>
                  <a:pt x="4903" y="7326"/>
                </a:lnTo>
                <a:lnTo>
                  <a:pt x="1214" y="16700"/>
                </a:lnTo>
                <a:lnTo>
                  <a:pt x="0" y="30073"/>
                </a:lnTo>
                <a:lnTo>
                  <a:pt x="1214" y="43446"/>
                </a:lnTo>
                <a:lnTo>
                  <a:pt x="4903" y="52820"/>
                </a:lnTo>
                <a:lnTo>
                  <a:pt x="11138" y="58339"/>
                </a:lnTo>
                <a:lnTo>
                  <a:pt x="19989" y="60147"/>
                </a:lnTo>
                <a:lnTo>
                  <a:pt x="28840" y="58339"/>
                </a:lnTo>
                <a:lnTo>
                  <a:pt x="35075" y="52820"/>
                </a:lnTo>
                <a:lnTo>
                  <a:pt x="35806" y="50965"/>
                </a:lnTo>
                <a:lnTo>
                  <a:pt x="13487" y="50965"/>
                </a:lnTo>
                <a:lnTo>
                  <a:pt x="11696" y="45199"/>
                </a:lnTo>
                <a:lnTo>
                  <a:pt x="11696" y="14960"/>
                </a:lnTo>
                <a:lnTo>
                  <a:pt x="13487" y="9271"/>
                </a:lnTo>
                <a:lnTo>
                  <a:pt x="35841" y="9271"/>
                </a:lnTo>
                <a:lnTo>
                  <a:pt x="35075" y="7326"/>
                </a:lnTo>
                <a:lnTo>
                  <a:pt x="28840" y="1807"/>
                </a:lnTo>
                <a:lnTo>
                  <a:pt x="19989" y="0"/>
                </a:lnTo>
                <a:close/>
              </a:path>
              <a:path w="40004" h="60325">
                <a:moveTo>
                  <a:pt x="35841" y="9271"/>
                </a:moveTo>
                <a:lnTo>
                  <a:pt x="26492" y="9271"/>
                </a:lnTo>
                <a:lnTo>
                  <a:pt x="28282" y="14960"/>
                </a:lnTo>
                <a:lnTo>
                  <a:pt x="28282" y="45199"/>
                </a:lnTo>
                <a:lnTo>
                  <a:pt x="26492" y="50965"/>
                </a:lnTo>
                <a:lnTo>
                  <a:pt x="35806" y="50965"/>
                </a:lnTo>
                <a:lnTo>
                  <a:pt x="38765" y="43446"/>
                </a:lnTo>
                <a:lnTo>
                  <a:pt x="39979" y="30073"/>
                </a:lnTo>
                <a:lnTo>
                  <a:pt x="38765" y="16700"/>
                </a:lnTo>
                <a:lnTo>
                  <a:pt x="35841" y="927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53357" y="4597400"/>
            <a:ext cx="23495" cy="24130"/>
          </a:xfrm>
          <a:custGeom>
            <a:avLst/>
            <a:gdLst/>
            <a:ahLst/>
            <a:cxnLst/>
            <a:rect l="l" t="t" r="r" b="b"/>
            <a:pathLst>
              <a:path w="23495" h="24129">
                <a:moveTo>
                  <a:pt x="18046" y="0"/>
                </a:moveTo>
                <a:lnTo>
                  <a:pt x="5194" y="0"/>
                </a:lnTo>
                <a:lnTo>
                  <a:pt x="0" y="5283"/>
                </a:lnTo>
                <a:lnTo>
                  <a:pt x="0" y="18287"/>
                </a:lnTo>
                <a:lnTo>
                  <a:pt x="5194" y="23571"/>
                </a:lnTo>
                <a:lnTo>
                  <a:pt x="18046" y="23571"/>
                </a:lnTo>
                <a:lnTo>
                  <a:pt x="22516" y="19024"/>
                </a:lnTo>
                <a:lnTo>
                  <a:pt x="7721" y="19024"/>
                </a:lnTo>
                <a:lnTo>
                  <a:pt x="4546" y="15773"/>
                </a:lnTo>
                <a:lnTo>
                  <a:pt x="4546" y="7886"/>
                </a:lnTo>
                <a:lnTo>
                  <a:pt x="7721" y="4635"/>
                </a:lnTo>
                <a:lnTo>
                  <a:pt x="22604" y="4635"/>
                </a:lnTo>
                <a:lnTo>
                  <a:pt x="18046" y="0"/>
                </a:lnTo>
                <a:close/>
              </a:path>
              <a:path w="23495" h="24129">
                <a:moveTo>
                  <a:pt x="22604" y="4635"/>
                </a:moveTo>
                <a:lnTo>
                  <a:pt x="15519" y="4635"/>
                </a:lnTo>
                <a:lnTo>
                  <a:pt x="18694" y="7886"/>
                </a:lnTo>
                <a:lnTo>
                  <a:pt x="18694" y="15773"/>
                </a:lnTo>
                <a:lnTo>
                  <a:pt x="15519" y="19024"/>
                </a:lnTo>
                <a:lnTo>
                  <a:pt x="22516" y="19024"/>
                </a:lnTo>
                <a:lnTo>
                  <a:pt x="23240" y="18287"/>
                </a:lnTo>
                <a:lnTo>
                  <a:pt x="23240" y="5283"/>
                </a:lnTo>
                <a:lnTo>
                  <a:pt x="22604" y="463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84814" y="4595367"/>
            <a:ext cx="52069" cy="62865"/>
          </a:xfrm>
          <a:custGeom>
            <a:avLst/>
            <a:gdLst/>
            <a:ahLst/>
            <a:cxnLst/>
            <a:rect l="l" t="t" r="r" b="b"/>
            <a:pathLst>
              <a:path w="52070" h="62864">
                <a:moveTo>
                  <a:pt x="26822" y="0"/>
                </a:moveTo>
                <a:lnTo>
                  <a:pt x="16287" y="1974"/>
                </a:lnTo>
                <a:lnTo>
                  <a:pt x="7772" y="7874"/>
                </a:lnTo>
                <a:lnTo>
                  <a:pt x="2076" y="17659"/>
                </a:lnTo>
                <a:lnTo>
                  <a:pt x="0" y="31292"/>
                </a:lnTo>
                <a:lnTo>
                  <a:pt x="1982" y="44749"/>
                </a:lnTo>
                <a:lnTo>
                  <a:pt x="7508" y="54467"/>
                </a:lnTo>
                <a:lnTo>
                  <a:pt x="15944" y="60360"/>
                </a:lnTo>
                <a:lnTo>
                  <a:pt x="26657" y="62344"/>
                </a:lnTo>
                <a:lnTo>
                  <a:pt x="36449" y="60745"/>
                </a:lnTo>
                <a:lnTo>
                  <a:pt x="43910" y="56257"/>
                </a:lnTo>
                <a:lnTo>
                  <a:pt x="47388" y="51612"/>
                </a:lnTo>
                <a:lnTo>
                  <a:pt x="16586" y="51612"/>
                </a:lnTo>
                <a:lnTo>
                  <a:pt x="12433" y="42100"/>
                </a:lnTo>
                <a:lnTo>
                  <a:pt x="12433" y="14630"/>
                </a:lnTo>
                <a:lnTo>
                  <a:pt x="21056" y="10731"/>
                </a:lnTo>
                <a:lnTo>
                  <a:pt x="48092" y="10731"/>
                </a:lnTo>
                <a:lnTo>
                  <a:pt x="45731" y="7192"/>
                </a:lnTo>
                <a:lnTo>
                  <a:pt x="38040" y="2042"/>
                </a:lnTo>
                <a:lnTo>
                  <a:pt x="26822" y="0"/>
                </a:lnTo>
                <a:close/>
              </a:path>
              <a:path w="52070" h="62864">
                <a:moveTo>
                  <a:pt x="52019" y="40474"/>
                </a:moveTo>
                <a:lnTo>
                  <a:pt x="39827" y="40474"/>
                </a:lnTo>
                <a:lnTo>
                  <a:pt x="38366" y="47790"/>
                </a:lnTo>
                <a:lnTo>
                  <a:pt x="33654" y="51612"/>
                </a:lnTo>
                <a:lnTo>
                  <a:pt x="47388" y="51612"/>
                </a:lnTo>
                <a:lnTo>
                  <a:pt x="49085" y="49346"/>
                </a:lnTo>
                <a:lnTo>
                  <a:pt x="52019" y="40474"/>
                </a:lnTo>
                <a:close/>
              </a:path>
              <a:path w="52070" h="62864">
                <a:moveTo>
                  <a:pt x="48092" y="10731"/>
                </a:moveTo>
                <a:lnTo>
                  <a:pt x="36982" y="10731"/>
                </a:lnTo>
                <a:lnTo>
                  <a:pt x="38923" y="17659"/>
                </a:lnTo>
                <a:lnTo>
                  <a:pt x="39827" y="20967"/>
                </a:lnTo>
                <a:lnTo>
                  <a:pt x="52019" y="20967"/>
                </a:lnTo>
                <a:lnTo>
                  <a:pt x="50266" y="13989"/>
                </a:lnTo>
                <a:lnTo>
                  <a:pt x="48092" y="1073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381500" y="4558791"/>
            <a:ext cx="3091180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05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Negative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Controls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 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at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905"/>
              </a:lnSpc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-10°C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</a:t>
            </a:r>
            <a:r>
              <a:rPr sz="8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colder.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016006" y="5131650"/>
            <a:ext cx="19685" cy="193675"/>
          </a:xfrm>
          <a:custGeom>
            <a:avLst/>
            <a:gdLst/>
            <a:ahLst/>
            <a:cxnLst/>
            <a:rect l="l" t="t" r="r" b="b"/>
            <a:pathLst>
              <a:path w="19685" h="193675">
                <a:moveTo>
                  <a:pt x="0" y="193344"/>
                </a:moveTo>
                <a:lnTo>
                  <a:pt x="0" y="9880"/>
                </a:lnTo>
                <a:lnTo>
                  <a:pt x="0" y="4394"/>
                </a:lnTo>
                <a:lnTo>
                  <a:pt x="4394" y="0"/>
                </a:lnTo>
                <a:lnTo>
                  <a:pt x="9804" y="0"/>
                </a:lnTo>
                <a:lnTo>
                  <a:pt x="15367" y="0"/>
                </a:lnTo>
                <a:lnTo>
                  <a:pt x="19685" y="4394"/>
                </a:lnTo>
                <a:lnTo>
                  <a:pt x="19685" y="9804"/>
                </a:lnTo>
                <a:lnTo>
                  <a:pt x="19685" y="193192"/>
                </a:lnTo>
              </a:path>
            </a:pathLst>
          </a:custGeom>
          <a:ln w="406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15994" y="5255209"/>
            <a:ext cx="19685" cy="139700"/>
          </a:xfrm>
          <a:custGeom>
            <a:avLst/>
            <a:gdLst/>
            <a:ahLst/>
            <a:cxnLst/>
            <a:rect l="l" t="t" r="r" b="b"/>
            <a:pathLst>
              <a:path w="19685" h="139700">
                <a:moveTo>
                  <a:pt x="19684" y="0"/>
                </a:moveTo>
                <a:lnTo>
                  <a:pt x="0" y="32181"/>
                </a:lnTo>
                <a:lnTo>
                  <a:pt x="0" y="134899"/>
                </a:lnTo>
                <a:lnTo>
                  <a:pt x="4394" y="139280"/>
                </a:lnTo>
                <a:lnTo>
                  <a:pt x="15366" y="139280"/>
                </a:lnTo>
                <a:lnTo>
                  <a:pt x="19684" y="134899"/>
                </a:lnTo>
                <a:lnTo>
                  <a:pt x="1968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15994" y="5255209"/>
            <a:ext cx="19685" cy="139700"/>
          </a:xfrm>
          <a:custGeom>
            <a:avLst/>
            <a:gdLst/>
            <a:ahLst/>
            <a:cxnLst/>
            <a:rect l="l" t="t" r="r" b="b"/>
            <a:pathLst>
              <a:path w="19685" h="139700">
                <a:moveTo>
                  <a:pt x="19685" y="0"/>
                </a:moveTo>
                <a:lnTo>
                  <a:pt x="19685" y="129476"/>
                </a:lnTo>
                <a:lnTo>
                  <a:pt x="19685" y="134899"/>
                </a:lnTo>
                <a:lnTo>
                  <a:pt x="15367" y="139280"/>
                </a:lnTo>
                <a:lnTo>
                  <a:pt x="9880" y="139280"/>
                </a:lnTo>
                <a:lnTo>
                  <a:pt x="4394" y="139280"/>
                </a:lnTo>
                <a:lnTo>
                  <a:pt x="0" y="134899"/>
                </a:lnTo>
                <a:lnTo>
                  <a:pt x="0" y="129476"/>
                </a:lnTo>
                <a:lnTo>
                  <a:pt x="0" y="32181"/>
                </a:lnTo>
                <a:lnTo>
                  <a:pt x="19685" y="0"/>
                </a:lnTo>
                <a:close/>
              </a:path>
            </a:pathLst>
          </a:custGeom>
          <a:ln w="406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008615" y="5373928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631" y="0"/>
                </a:moveTo>
                <a:lnTo>
                  <a:pt x="7759" y="0"/>
                </a:lnTo>
                <a:lnTo>
                  <a:pt x="0" y="7683"/>
                </a:lnTo>
                <a:lnTo>
                  <a:pt x="0" y="26695"/>
                </a:lnTo>
                <a:lnTo>
                  <a:pt x="7759" y="34378"/>
                </a:lnTo>
                <a:lnTo>
                  <a:pt x="26631" y="34378"/>
                </a:lnTo>
                <a:lnTo>
                  <a:pt x="34391" y="26695"/>
                </a:lnTo>
                <a:lnTo>
                  <a:pt x="34391" y="7683"/>
                </a:lnTo>
                <a:lnTo>
                  <a:pt x="2663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08615" y="5373928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17195" y="0"/>
                </a:moveTo>
                <a:lnTo>
                  <a:pt x="26631" y="0"/>
                </a:lnTo>
                <a:lnTo>
                  <a:pt x="34391" y="7683"/>
                </a:lnTo>
                <a:lnTo>
                  <a:pt x="34391" y="17195"/>
                </a:lnTo>
                <a:lnTo>
                  <a:pt x="34391" y="26695"/>
                </a:lnTo>
                <a:lnTo>
                  <a:pt x="26631" y="34378"/>
                </a:lnTo>
                <a:lnTo>
                  <a:pt x="17195" y="34378"/>
                </a:lnTo>
                <a:lnTo>
                  <a:pt x="7759" y="34378"/>
                </a:lnTo>
                <a:lnTo>
                  <a:pt x="0" y="26695"/>
                </a:lnTo>
                <a:lnTo>
                  <a:pt x="0" y="17195"/>
                </a:lnTo>
                <a:lnTo>
                  <a:pt x="0" y="7683"/>
                </a:lnTo>
                <a:lnTo>
                  <a:pt x="7759" y="0"/>
                </a:lnTo>
                <a:lnTo>
                  <a:pt x="17195" y="0"/>
                </a:lnTo>
                <a:close/>
              </a:path>
            </a:pathLst>
          </a:custGeom>
          <a:ln w="406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64432" y="5162677"/>
            <a:ext cx="160020" cy="215265"/>
          </a:xfrm>
          <a:custGeom>
            <a:avLst/>
            <a:gdLst/>
            <a:ahLst/>
            <a:cxnLst/>
            <a:rect l="l" t="t" r="r" b="b"/>
            <a:pathLst>
              <a:path w="160020" h="215264">
                <a:moveTo>
                  <a:pt x="0" y="215061"/>
                </a:moveTo>
                <a:lnTo>
                  <a:pt x="124066" y="0"/>
                </a:lnTo>
                <a:lnTo>
                  <a:pt x="159994" y="63"/>
                </a:lnTo>
              </a:path>
            </a:pathLst>
          </a:custGeom>
          <a:ln w="406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133469" y="5162861"/>
            <a:ext cx="22860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682" y="0"/>
                </a:lnTo>
              </a:path>
            </a:pathLst>
          </a:custGeom>
          <a:ln w="1073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63948" y="5127345"/>
            <a:ext cx="25400" cy="59055"/>
          </a:xfrm>
          <a:custGeom>
            <a:avLst/>
            <a:gdLst/>
            <a:ahLst/>
            <a:cxnLst/>
            <a:rect l="l" t="t" r="r" b="b"/>
            <a:pathLst>
              <a:path w="25400" h="59054">
                <a:moveTo>
                  <a:pt x="25120" y="0"/>
                </a:moveTo>
                <a:lnTo>
                  <a:pt x="15773" y="0"/>
                </a:lnTo>
                <a:lnTo>
                  <a:pt x="15519" y="4394"/>
                </a:lnTo>
                <a:lnTo>
                  <a:pt x="12598" y="10160"/>
                </a:lnTo>
                <a:lnTo>
                  <a:pt x="0" y="10160"/>
                </a:lnTo>
                <a:lnTo>
                  <a:pt x="0" y="18287"/>
                </a:lnTo>
                <a:lnTo>
                  <a:pt x="13741" y="18287"/>
                </a:lnTo>
                <a:lnTo>
                  <a:pt x="13741" y="58597"/>
                </a:lnTo>
                <a:lnTo>
                  <a:pt x="25120" y="58597"/>
                </a:lnTo>
                <a:lnTo>
                  <a:pt x="2512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06138" y="5127345"/>
            <a:ext cx="40005" cy="60325"/>
          </a:xfrm>
          <a:custGeom>
            <a:avLst/>
            <a:gdLst/>
            <a:ahLst/>
            <a:cxnLst/>
            <a:rect l="l" t="t" r="r" b="b"/>
            <a:pathLst>
              <a:path w="40004" h="60325">
                <a:moveTo>
                  <a:pt x="19989" y="0"/>
                </a:moveTo>
                <a:lnTo>
                  <a:pt x="11138" y="1807"/>
                </a:lnTo>
                <a:lnTo>
                  <a:pt x="4903" y="7326"/>
                </a:lnTo>
                <a:lnTo>
                  <a:pt x="1214" y="16700"/>
                </a:lnTo>
                <a:lnTo>
                  <a:pt x="0" y="30073"/>
                </a:lnTo>
                <a:lnTo>
                  <a:pt x="1214" y="43446"/>
                </a:lnTo>
                <a:lnTo>
                  <a:pt x="4903" y="52820"/>
                </a:lnTo>
                <a:lnTo>
                  <a:pt x="11138" y="58339"/>
                </a:lnTo>
                <a:lnTo>
                  <a:pt x="19989" y="60147"/>
                </a:lnTo>
                <a:lnTo>
                  <a:pt x="28840" y="58339"/>
                </a:lnTo>
                <a:lnTo>
                  <a:pt x="35075" y="52820"/>
                </a:lnTo>
                <a:lnTo>
                  <a:pt x="35806" y="50965"/>
                </a:lnTo>
                <a:lnTo>
                  <a:pt x="13487" y="50965"/>
                </a:lnTo>
                <a:lnTo>
                  <a:pt x="11696" y="45199"/>
                </a:lnTo>
                <a:lnTo>
                  <a:pt x="11696" y="14960"/>
                </a:lnTo>
                <a:lnTo>
                  <a:pt x="13487" y="9271"/>
                </a:lnTo>
                <a:lnTo>
                  <a:pt x="35841" y="9271"/>
                </a:lnTo>
                <a:lnTo>
                  <a:pt x="35075" y="7326"/>
                </a:lnTo>
                <a:lnTo>
                  <a:pt x="28840" y="1807"/>
                </a:lnTo>
                <a:lnTo>
                  <a:pt x="19989" y="0"/>
                </a:lnTo>
                <a:close/>
              </a:path>
              <a:path w="40004" h="60325">
                <a:moveTo>
                  <a:pt x="35841" y="9271"/>
                </a:moveTo>
                <a:lnTo>
                  <a:pt x="26492" y="9271"/>
                </a:lnTo>
                <a:lnTo>
                  <a:pt x="28282" y="14960"/>
                </a:lnTo>
                <a:lnTo>
                  <a:pt x="28282" y="45199"/>
                </a:lnTo>
                <a:lnTo>
                  <a:pt x="26492" y="50965"/>
                </a:lnTo>
                <a:lnTo>
                  <a:pt x="35806" y="50965"/>
                </a:lnTo>
                <a:lnTo>
                  <a:pt x="38765" y="43446"/>
                </a:lnTo>
                <a:lnTo>
                  <a:pt x="39979" y="30073"/>
                </a:lnTo>
                <a:lnTo>
                  <a:pt x="38765" y="16700"/>
                </a:lnTo>
                <a:lnTo>
                  <a:pt x="35841" y="927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253357" y="5127180"/>
            <a:ext cx="23495" cy="24130"/>
          </a:xfrm>
          <a:custGeom>
            <a:avLst/>
            <a:gdLst/>
            <a:ahLst/>
            <a:cxnLst/>
            <a:rect l="l" t="t" r="r" b="b"/>
            <a:pathLst>
              <a:path w="23495" h="24129">
                <a:moveTo>
                  <a:pt x="18046" y="0"/>
                </a:moveTo>
                <a:lnTo>
                  <a:pt x="5194" y="0"/>
                </a:lnTo>
                <a:lnTo>
                  <a:pt x="0" y="5283"/>
                </a:lnTo>
                <a:lnTo>
                  <a:pt x="0" y="18287"/>
                </a:lnTo>
                <a:lnTo>
                  <a:pt x="5194" y="23571"/>
                </a:lnTo>
                <a:lnTo>
                  <a:pt x="18046" y="23571"/>
                </a:lnTo>
                <a:lnTo>
                  <a:pt x="22516" y="19024"/>
                </a:lnTo>
                <a:lnTo>
                  <a:pt x="7721" y="19024"/>
                </a:lnTo>
                <a:lnTo>
                  <a:pt x="4546" y="15773"/>
                </a:lnTo>
                <a:lnTo>
                  <a:pt x="4546" y="7886"/>
                </a:lnTo>
                <a:lnTo>
                  <a:pt x="7721" y="4635"/>
                </a:lnTo>
                <a:lnTo>
                  <a:pt x="22604" y="4635"/>
                </a:lnTo>
                <a:lnTo>
                  <a:pt x="18046" y="0"/>
                </a:lnTo>
                <a:close/>
              </a:path>
              <a:path w="23495" h="24129">
                <a:moveTo>
                  <a:pt x="22604" y="4635"/>
                </a:moveTo>
                <a:lnTo>
                  <a:pt x="15519" y="4635"/>
                </a:lnTo>
                <a:lnTo>
                  <a:pt x="18694" y="7886"/>
                </a:lnTo>
                <a:lnTo>
                  <a:pt x="18694" y="15773"/>
                </a:lnTo>
                <a:lnTo>
                  <a:pt x="15519" y="19024"/>
                </a:lnTo>
                <a:lnTo>
                  <a:pt x="22516" y="19024"/>
                </a:lnTo>
                <a:lnTo>
                  <a:pt x="23240" y="18287"/>
                </a:lnTo>
                <a:lnTo>
                  <a:pt x="23240" y="5283"/>
                </a:lnTo>
                <a:lnTo>
                  <a:pt x="22604" y="463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284814" y="5125161"/>
            <a:ext cx="52069" cy="62865"/>
          </a:xfrm>
          <a:custGeom>
            <a:avLst/>
            <a:gdLst/>
            <a:ahLst/>
            <a:cxnLst/>
            <a:rect l="l" t="t" r="r" b="b"/>
            <a:pathLst>
              <a:path w="52070" h="62864">
                <a:moveTo>
                  <a:pt x="26822" y="0"/>
                </a:moveTo>
                <a:lnTo>
                  <a:pt x="16287" y="1974"/>
                </a:lnTo>
                <a:lnTo>
                  <a:pt x="7772" y="7873"/>
                </a:lnTo>
                <a:lnTo>
                  <a:pt x="2076" y="17659"/>
                </a:lnTo>
                <a:lnTo>
                  <a:pt x="0" y="31292"/>
                </a:lnTo>
                <a:lnTo>
                  <a:pt x="1982" y="44749"/>
                </a:lnTo>
                <a:lnTo>
                  <a:pt x="7508" y="54467"/>
                </a:lnTo>
                <a:lnTo>
                  <a:pt x="15944" y="60360"/>
                </a:lnTo>
                <a:lnTo>
                  <a:pt x="26657" y="62344"/>
                </a:lnTo>
                <a:lnTo>
                  <a:pt x="36449" y="60745"/>
                </a:lnTo>
                <a:lnTo>
                  <a:pt x="43910" y="56257"/>
                </a:lnTo>
                <a:lnTo>
                  <a:pt x="47388" y="51612"/>
                </a:lnTo>
                <a:lnTo>
                  <a:pt x="16586" y="51612"/>
                </a:lnTo>
                <a:lnTo>
                  <a:pt x="12433" y="42100"/>
                </a:lnTo>
                <a:lnTo>
                  <a:pt x="12433" y="14630"/>
                </a:lnTo>
                <a:lnTo>
                  <a:pt x="21056" y="10731"/>
                </a:lnTo>
                <a:lnTo>
                  <a:pt x="48092" y="10731"/>
                </a:lnTo>
                <a:lnTo>
                  <a:pt x="45731" y="7192"/>
                </a:lnTo>
                <a:lnTo>
                  <a:pt x="38040" y="2042"/>
                </a:lnTo>
                <a:lnTo>
                  <a:pt x="26822" y="0"/>
                </a:lnTo>
                <a:close/>
              </a:path>
              <a:path w="52070" h="62864">
                <a:moveTo>
                  <a:pt x="52019" y="40474"/>
                </a:moveTo>
                <a:lnTo>
                  <a:pt x="39827" y="40474"/>
                </a:lnTo>
                <a:lnTo>
                  <a:pt x="38366" y="47790"/>
                </a:lnTo>
                <a:lnTo>
                  <a:pt x="33654" y="51612"/>
                </a:lnTo>
                <a:lnTo>
                  <a:pt x="47388" y="51612"/>
                </a:lnTo>
                <a:lnTo>
                  <a:pt x="49085" y="49346"/>
                </a:lnTo>
                <a:lnTo>
                  <a:pt x="52019" y="40474"/>
                </a:lnTo>
                <a:close/>
              </a:path>
              <a:path w="52070" h="62864">
                <a:moveTo>
                  <a:pt x="48092" y="10731"/>
                </a:moveTo>
                <a:lnTo>
                  <a:pt x="36982" y="10731"/>
                </a:lnTo>
                <a:lnTo>
                  <a:pt x="38923" y="17659"/>
                </a:lnTo>
                <a:lnTo>
                  <a:pt x="39827" y="20967"/>
                </a:lnTo>
                <a:lnTo>
                  <a:pt x="52019" y="20967"/>
                </a:lnTo>
                <a:lnTo>
                  <a:pt x="50266" y="13989"/>
                </a:lnTo>
                <a:lnTo>
                  <a:pt x="48092" y="1073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949700" y="4914328"/>
            <a:ext cx="3462020" cy="416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9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9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9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Calibrator </a:t>
            </a: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Kit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(List </a:t>
            </a:r>
            <a:r>
              <a:rPr sz="900" b="1" spc="40" dirty="0">
                <a:solidFill>
                  <a:srgbClr val="231F20"/>
                </a:solidFill>
                <a:latin typeface="Arial Narrow"/>
                <a:cs typeface="Arial Narrow"/>
              </a:rPr>
              <a:t>No.</a:t>
            </a:r>
            <a:r>
              <a:rPr sz="900" b="1" spc="12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1N30-70)</a:t>
            </a:r>
            <a:endParaRPr sz="900">
              <a:latin typeface="Arial Narrow"/>
              <a:cs typeface="Arial Narrow"/>
            </a:endParaRPr>
          </a:p>
          <a:p>
            <a:pPr marL="444500">
              <a:lnSpc>
                <a:spcPts val="905"/>
              </a:lnSpc>
              <a:spcBef>
                <a:spcPts val="29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Calibrator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Calibrator 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B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at</a:t>
            </a:r>
            <a:endParaRPr sz="800">
              <a:latin typeface="Lucida Sans"/>
              <a:cs typeface="Lucida Sans"/>
            </a:endParaRPr>
          </a:p>
          <a:p>
            <a:pPr marL="444500">
              <a:lnSpc>
                <a:spcPts val="905"/>
              </a:lnSpc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-10°C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</a:t>
            </a:r>
            <a:r>
              <a:rPr sz="8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colder.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0">
              <a:lnSpc>
                <a:spcPts val="905"/>
              </a:lnSpc>
            </a:pPr>
            <a:fld id="{81D60167-4931-47E6-BA6A-407CBD079E47}" type="slidenum">
              <a:rPr spc="-105" dirty="0"/>
              <a:pPr marL="50800">
                <a:lnSpc>
                  <a:spcPts val="905"/>
                </a:lnSpc>
              </a:pPr>
              <a:t>3</a:t>
            </a:fld>
            <a:endParaRPr spc="-105" dirty="0"/>
          </a:p>
        </p:txBody>
      </p:sp>
      <p:sp>
        <p:nvSpPr>
          <p:cNvPr id="46" name="object 46"/>
          <p:cNvSpPr txBox="1"/>
          <p:nvPr/>
        </p:nvSpPr>
        <p:spPr>
          <a:xfrm>
            <a:off x="3949700" y="5471553"/>
            <a:ext cx="3524250" cy="4257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SHIPPING</a:t>
            </a:r>
            <a:r>
              <a:rPr sz="900" b="1" spc="-6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CONDITIONS</a:t>
            </a:r>
            <a:endParaRPr sz="900">
              <a:latin typeface="Arial Narrow"/>
              <a:cs typeface="Arial Narrow"/>
            </a:endParaRPr>
          </a:p>
          <a:p>
            <a:pPr marL="266700" indent="-127000">
              <a:lnSpc>
                <a:spcPts val="905"/>
              </a:lnSpc>
              <a:spcBef>
                <a:spcPts val="1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 Kit: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Ship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dry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ice.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Kit: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Ship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dry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ice.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Calibrator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Kit: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Ship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dry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ice.</a:t>
            </a:r>
            <a:endParaRPr sz="800">
              <a:latin typeface="Lucida Sans"/>
              <a:cs typeface="Lucida Sans"/>
            </a:endParaRPr>
          </a:p>
          <a:p>
            <a:pPr marL="12700" marR="245745">
              <a:lnSpc>
                <a:spcPts val="850"/>
              </a:lnSpc>
              <a:spcBef>
                <a:spcPts val="65"/>
              </a:spcBef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assay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reagents,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preparation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received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condition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contrary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label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recommendation,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damaged,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contact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Customer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Service.</a:t>
            </a:r>
            <a:endParaRPr sz="800">
              <a:latin typeface="Lucida Sans"/>
              <a:cs typeface="Lucida Sans"/>
            </a:endParaRPr>
          </a:p>
          <a:p>
            <a:pPr marL="12700" marR="440055">
              <a:lnSpc>
                <a:spcPts val="1200"/>
              </a:lnSpc>
              <a:spcBef>
                <a:spcPts val="215"/>
              </a:spcBef>
            </a:pPr>
            <a:r>
              <a:rPr sz="1100" b="1" spc="5" dirty="0">
                <a:solidFill>
                  <a:srgbClr val="231F20"/>
                </a:solidFill>
                <a:latin typeface="Arial Narrow"/>
                <a:cs typeface="Arial Narrow"/>
              </a:rPr>
              <a:t>INDICATION </a:t>
            </a:r>
            <a:r>
              <a:rPr sz="1100" b="1" spc="30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1100" b="1" spc="10" dirty="0">
                <a:solidFill>
                  <a:srgbClr val="231F20"/>
                </a:solidFill>
                <a:latin typeface="Arial Narrow"/>
                <a:cs typeface="Arial Narrow"/>
              </a:rPr>
              <a:t>INSTABILITY </a:t>
            </a:r>
            <a:r>
              <a:rPr sz="1100" b="1" spc="25" dirty="0">
                <a:solidFill>
                  <a:srgbClr val="231F20"/>
                </a:solidFill>
                <a:latin typeface="Arial Narrow"/>
                <a:cs typeface="Arial Narrow"/>
              </a:rPr>
              <a:t>OR </a:t>
            </a:r>
            <a:r>
              <a:rPr sz="1100" b="1" spc="5" dirty="0">
                <a:solidFill>
                  <a:srgbClr val="231F20"/>
                </a:solidFill>
                <a:latin typeface="Arial Narrow"/>
                <a:cs typeface="Arial Narrow"/>
              </a:rPr>
              <a:t>DETERIORATION </a:t>
            </a:r>
            <a:r>
              <a:rPr sz="1100" b="1" spc="30" dirty="0">
                <a:solidFill>
                  <a:srgbClr val="231F20"/>
                </a:solidFill>
                <a:latin typeface="Arial Narrow"/>
                <a:cs typeface="Arial Narrow"/>
              </a:rPr>
              <a:t>OF  </a:t>
            </a:r>
            <a:r>
              <a:rPr sz="1100" b="1" spc="15" dirty="0">
                <a:solidFill>
                  <a:srgbClr val="231F20"/>
                </a:solidFill>
                <a:latin typeface="Arial Narrow"/>
                <a:cs typeface="Arial Narrow"/>
              </a:rPr>
              <a:t>REAGENTS</a:t>
            </a:r>
            <a:endParaRPr sz="1100">
              <a:latin typeface="Arial Narrow"/>
              <a:cs typeface="Arial Narrow"/>
            </a:endParaRPr>
          </a:p>
          <a:p>
            <a:pPr marL="12700" marR="5080">
              <a:lnSpc>
                <a:spcPts val="850"/>
              </a:lnSpc>
              <a:spcBef>
                <a:spcPts val="21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When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value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out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expected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range, it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indicate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deterioration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reagents.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Associated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invalid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</a:t>
            </a:r>
            <a:endParaRPr sz="800">
              <a:latin typeface="Lucida Sans"/>
              <a:cs typeface="Lucida Sans"/>
            </a:endParaRPr>
          </a:p>
          <a:p>
            <a:pPr marL="12700" marR="52705">
              <a:lnSpc>
                <a:spcPts val="850"/>
              </a:lnSpc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retested.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recalibration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necessary. 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QUALITY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CONTROL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PROCEDURES: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Assay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Calibration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package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insert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details.</a:t>
            </a:r>
            <a:endParaRPr sz="800">
              <a:latin typeface="Lucida Sans"/>
              <a:cs typeface="Lucida Sans"/>
            </a:endParaRPr>
          </a:p>
          <a:p>
            <a:pPr marL="12700" marR="132715">
              <a:lnSpc>
                <a:spcPts val="1200"/>
              </a:lnSpc>
              <a:spcBef>
                <a:spcPts val="215"/>
              </a:spcBef>
            </a:pPr>
            <a:r>
              <a:rPr sz="1100" b="1" spc="30" dirty="0">
                <a:solidFill>
                  <a:srgbClr val="231F20"/>
                </a:solidFill>
                <a:latin typeface="Arial Narrow"/>
                <a:cs typeface="Arial Narrow"/>
              </a:rPr>
              <a:t>SPECIMEN </a:t>
            </a:r>
            <a:r>
              <a:rPr sz="1100" b="1" spc="5" dirty="0">
                <a:solidFill>
                  <a:srgbClr val="231F20"/>
                </a:solidFill>
                <a:latin typeface="Arial Narrow"/>
                <a:cs typeface="Arial Narrow"/>
              </a:rPr>
              <a:t>COLLECTION, STORAGE, </a:t>
            </a: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AND TRANSPORT </a:t>
            </a:r>
            <a:r>
              <a:rPr sz="1100" b="1" spc="10" dirty="0">
                <a:solidFill>
                  <a:srgbClr val="231F20"/>
                </a:solidFill>
                <a:latin typeface="Arial Narrow"/>
                <a:cs typeface="Arial Narrow"/>
              </a:rPr>
              <a:t>TO  </a:t>
            </a:r>
            <a:r>
              <a:rPr sz="1100" b="1" spc="25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1100" b="1" dirty="0">
                <a:solidFill>
                  <a:srgbClr val="231F20"/>
                </a:solidFill>
                <a:latin typeface="Arial Narrow"/>
                <a:cs typeface="Arial Narrow"/>
              </a:rPr>
              <a:t>TEST</a:t>
            </a:r>
            <a:r>
              <a:rPr sz="11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15" dirty="0">
                <a:solidFill>
                  <a:srgbClr val="231F20"/>
                </a:solidFill>
                <a:latin typeface="Arial Narrow"/>
                <a:cs typeface="Arial Narrow"/>
              </a:rPr>
              <a:t>SITE</a:t>
            </a:r>
            <a:endParaRPr sz="1100">
              <a:latin typeface="Arial Narrow"/>
              <a:cs typeface="Arial Narrow"/>
            </a:endParaRPr>
          </a:p>
          <a:p>
            <a:pPr marL="12700" algn="just">
              <a:lnSpc>
                <a:spcPct val="100000"/>
              </a:lnSpc>
              <a:spcBef>
                <a:spcPts val="170"/>
              </a:spcBef>
            </a:pP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Specimen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Collection </a:t>
            </a: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and</a:t>
            </a:r>
            <a:r>
              <a:rPr sz="900" b="1" spc="-1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Storage</a:t>
            </a:r>
            <a:endParaRPr sz="900">
              <a:latin typeface="Arial Narrow"/>
              <a:cs typeface="Arial Narrow"/>
            </a:endParaRPr>
          </a:p>
          <a:p>
            <a:pPr marL="12700" marR="45720">
              <a:lnSpc>
                <a:spcPts val="850"/>
              </a:lnSpc>
              <a:spcBef>
                <a:spcPts val="135"/>
              </a:spcBef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(EDTA)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used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assay.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Follow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manufacturer’s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instructions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processing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collection</a:t>
            </a:r>
            <a:r>
              <a:rPr sz="800" spc="-1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tubes.</a:t>
            </a:r>
            <a:endParaRPr sz="800">
              <a:latin typeface="Lucida Sans"/>
              <a:cs typeface="Lucida Sans"/>
            </a:endParaRPr>
          </a:p>
          <a:p>
            <a:pPr marL="12700" marR="133985">
              <a:lnSpc>
                <a:spcPts val="850"/>
              </a:lnSpc>
              <a:spcBef>
                <a:spcPts val="140"/>
              </a:spcBef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Freshly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drawn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(whole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blood)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held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30°C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  prior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centrifugation.</a:t>
            </a:r>
            <a:endParaRPr sz="800">
              <a:latin typeface="Lucida Sans"/>
              <a:cs typeface="Lucida Sans"/>
            </a:endParaRPr>
          </a:p>
          <a:p>
            <a:pPr marL="12700" marR="20320">
              <a:lnSpc>
                <a:spcPts val="850"/>
              </a:lnSpc>
              <a:spcBef>
                <a:spcPts val="140"/>
              </a:spcBef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After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centrifugation,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remove serum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cells.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stored: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905"/>
              </a:lnSpc>
              <a:spcBef>
                <a:spcPts val="2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At  </a:t>
            </a:r>
            <a:r>
              <a:rPr sz="800" spc="-145" dirty="0">
                <a:solidFill>
                  <a:srgbClr val="231F20"/>
                </a:solidFill>
                <a:latin typeface="Lucida Sans"/>
                <a:cs typeface="Lucida Sans"/>
              </a:rPr>
              <a:t>15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30°C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At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8°C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 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days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At 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-10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-30°C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60</a:t>
            </a:r>
            <a:r>
              <a:rPr sz="800" spc="-1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days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At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-70°C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colder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60</a:t>
            </a:r>
            <a:r>
              <a:rPr sz="800" spc="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days</a:t>
            </a:r>
            <a:endParaRPr sz="800">
              <a:latin typeface="Lucida Sans"/>
              <a:cs typeface="Lucida Sans"/>
            </a:endParaRPr>
          </a:p>
          <a:p>
            <a:pPr marL="12700" marR="41910" algn="just">
              <a:lnSpc>
                <a:spcPts val="850"/>
              </a:lnSpc>
              <a:spcBef>
                <a:spcPts val="65"/>
              </a:spcBef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Exposure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elevated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room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temperature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 or  longer should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avoided. Multiple freeze/thaw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cycles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avoided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exceed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freeze/thaw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cycles. If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frozen,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thaw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at </a:t>
            </a:r>
            <a:r>
              <a:rPr sz="800" spc="-145" dirty="0">
                <a:solidFill>
                  <a:srgbClr val="231F20"/>
                </a:solidFill>
                <a:latin typeface="Lucida Sans"/>
                <a:cs typeface="Lucida Sans"/>
              </a:rPr>
              <a:t>15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30°C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8°C.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Once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thawed,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being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processed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immediately,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they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8°C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hours.</a:t>
            </a:r>
            <a:endParaRPr sz="800">
              <a:latin typeface="Lucida Sans"/>
              <a:cs typeface="Lucida Sans"/>
            </a:endParaRPr>
          </a:p>
          <a:p>
            <a:pPr marL="12700" algn="just">
              <a:lnSpc>
                <a:spcPts val="1030"/>
              </a:lnSpc>
            </a:pP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Specimen</a:t>
            </a:r>
            <a:r>
              <a:rPr sz="900" b="1" spc="-6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Transport</a:t>
            </a:r>
            <a:endParaRPr sz="900">
              <a:latin typeface="Arial Narrow"/>
              <a:cs typeface="Arial Narrow"/>
            </a:endParaRPr>
          </a:p>
          <a:p>
            <a:pPr marL="12700" marR="177800" algn="just">
              <a:lnSpc>
                <a:spcPts val="850"/>
              </a:lnSpc>
              <a:spcBef>
                <a:spcPts val="130"/>
              </a:spcBef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Ship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frozen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dry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ice.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packaged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labeled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compliance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applicable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state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federal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regulations covering 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transport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etiologic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agents/infectious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substances.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7" name="object 47"/>
          <p:cNvSpPr txBox="1"/>
          <p:nvPr/>
        </p:nvSpPr>
        <p:spPr>
          <a:xfrm rot="18900000">
            <a:off x="-14607" y="4840693"/>
            <a:ext cx="7817879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3100" spc="-5" dirty="0">
                <a:latin typeface="Arial"/>
                <a:cs typeface="Arial"/>
              </a:rPr>
              <a:t>For Information Only - Not a </a:t>
            </a:r>
            <a:r>
              <a:rPr sz="3100" spc="-10" dirty="0">
                <a:latin typeface="Arial"/>
                <a:cs typeface="Arial"/>
              </a:rPr>
              <a:t>Controlled</a:t>
            </a:r>
            <a:r>
              <a:rPr sz="3100" spc="5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Copy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00" y="178307"/>
            <a:ext cx="3606800" cy="939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35" dirty="0">
                <a:solidFill>
                  <a:srgbClr val="231F20"/>
                </a:solidFill>
                <a:latin typeface="Arial Narrow"/>
                <a:cs typeface="Arial Narrow"/>
              </a:rPr>
              <a:t>INSTRUMENT</a:t>
            </a:r>
            <a:r>
              <a:rPr sz="11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PROCEDURE</a:t>
            </a:r>
            <a:endParaRPr sz="1100">
              <a:latin typeface="Arial Narrow"/>
              <a:cs typeface="Arial Narrow"/>
            </a:endParaRPr>
          </a:p>
          <a:p>
            <a:pPr marL="12700" marR="88265">
              <a:lnSpc>
                <a:spcPts val="850"/>
              </a:lnSpc>
              <a:spcBef>
                <a:spcPts val="2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application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file(s)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installed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i="1" spc="-8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2000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System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Combined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Application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CD-ROM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prior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performing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detailed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information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application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file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installation,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 Manuals,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Operating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Instructions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100" b="1" spc="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1100" b="1" spc="-10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1100" b="1" i="1" spc="-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1100" b="1" spc="-10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HCV </a:t>
            </a:r>
            <a:r>
              <a:rPr sz="1100" b="1" spc="-10" dirty="0">
                <a:solidFill>
                  <a:srgbClr val="231F20"/>
                </a:solidFill>
                <a:latin typeface="Arial Narrow"/>
                <a:cs typeface="Arial Narrow"/>
              </a:rPr>
              <a:t>ASSAY</a:t>
            </a:r>
            <a:r>
              <a:rPr sz="1100" b="1" spc="8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PROCEDURE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Materials</a:t>
            </a:r>
            <a:r>
              <a:rPr sz="900" b="1" spc="-7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Provided</a:t>
            </a:r>
            <a:endParaRPr sz="900">
              <a:latin typeface="Arial Narrow"/>
              <a:cs typeface="Arial Narrow"/>
            </a:endParaRPr>
          </a:p>
          <a:p>
            <a:pPr marL="266700" indent="-127000">
              <a:lnSpc>
                <a:spcPts val="940"/>
              </a:lnSpc>
              <a:spcBef>
                <a:spcPts val="1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Kit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(List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No.  </a:t>
            </a:r>
            <a:r>
              <a:rPr sz="800" spc="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1N30-90)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1060"/>
              </a:lnSpc>
            </a:pP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Materials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Required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But Not</a:t>
            </a:r>
            <a:r>
              <a:rPr sz="900" b="1" spc="-4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Provided</a:t>
            </a:r>
            <a:endParaRPr sz="900">
              <a:latin typeface="Arial Narrow"/>
              <a:cs typeface="Arial Narrow"/>
            </a:endParaRPr>
          </a:p>
          <a:p>
            <a:pPr marL="266700" indent="-127000">
              <a:lnSpc>
                <a:spcPts val="905"/>
              </a:lnSpc>
              <a:spcBef>
                <a:spcPts val="1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Kit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(List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No.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1N30-80)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Calibrator Kit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(List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No. </a:t>
            </a:r>
            <a:r>
              <a:rPr sz="800" spc="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1N30-70)</a:t>
            </a:r>
            <a:endParaRPr sz="800">
              <a:latin typeface="Lucida Sans"/>
              <a:cs typeface="Lucida Sans"/>
            </a:endParaRPr>
          </a:p>
          <a:p>
            <a:pPr marL="139700" indent="-127000">
              <a:lnSpc>
                <a:spcPts val="905"/>
              </a:lnSpc>
            </a:pPr>
            <a:r>
              <a:rPr sz="800" u="sng" spc="-65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u="sng" spc="-80" dirty="0">
                <a:solidFill>
                  <a:srgbClr val="231F20"/>
                </a:solidFill>
                <a:latin typeface="Lucida Sans"/>
                <a:cs typeface="Lucida Sans"/>
              </a:rPr>
              <a:t>Preparation</a:t>
            </a:r>
            <a:r>
              <a:rPr sz="800" u="sng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u="sng" spc="-80" dirty="0">
                <a:solidFill>
                  <a:srgbClr val="231F20"/>
                </a:solidFill>
                <a:latin typeface="Lucida Sans"/>
                <a:cs typeface="Lucida Sans"/>
              </a:rPr>
              <a:t>Area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905"/>
              </a:lnSpc>
              <a:spcBef>
                <a:spcPts val="3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</a:t>
            </a:r>
            <a:endParaRPr sz="800">
              <a:latin typeface="Arial Narrow"/>
              <a:cs typeface="Arial Narrow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Preparation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System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(4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x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Preps)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(List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No. </a:t>
            </a:r>
            <a:r>
              <a:rPr sz="800" spc="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4J70-24)</a:t>
            </a:r>
            <a:endParaRPr sz="800">
              <a:latin typeface="Lucida Sans"/>
              <a:cs typeface="Lucida Sans"/>
            </a:endParaRPr>
          </a:p>
          <a:p>
            <a:pPr marL="266700" marR="502920" indent="-127000">
              <a:lnSpc>
                <a:spcPts val="850"/>
              </a:lnSpc>
              <a:spcBef>
                <a:spcPts val="6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i="1" spc="-8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2000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System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Combined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Application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CD-ROM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(List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No.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4N45)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785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Uracil-N-Glycosylase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(UNG)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(List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No.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01N30-66) </a:t>
            </a:r>
            <a:r>
              <a:rPr sz="8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protocol*</a:t>
            </a:r>
            <a:endParaRPr sz="800">
              <a:latin typeface="Lucida Sans"/>
              <a:cs typeface="Lucida Sans"/>
            </a:endParaRPr>
          </a:p>
          <a:p>
            <a:pPr marL="139700" marR="2319020">
              <a:lnSpc>
                <a:spcPts val="850"/>
              </a:lnSpc>
              <a:spcBef>
                <a:spcPts val="6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Vessels  </a:t>
            </a:r>
            <a:r>
              <a:rPr sz="700" b="1" spc="40" dirty="0">
                <a:solidFill>
                  <a:srgbClr val="231F20"/>
                </a:solidFill>
                <a:latin typeface="Arial"/>
                <a:cs typeface="Arial"/>
              </a:rPr>
              <a:t>ǟ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200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Vessels  </a:t>
            </a:r>
            <a:r>
              <a:rPr sz="700" b="1" spc="40" dirty="0">
                <a:solidFill>
                  <a:srgbClr val="231F20"/>
                </a:solidFill>
                <a:latin typeface="Arial"/>
                <a:cs typeface="Arial"/>
              </a:rPr>
              <a:t>ǟ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Master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Mix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Vial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785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96-Deep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Well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 Plate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Splash-Free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Support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Base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Adhesive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Cover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Adhesive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Cover</a:t>
            </a:r>
            <a:r>
              <a:rPr sz="800" spc="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Applicator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Round-bottom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12.5 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x 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75  </a:t>
            </a:r>
            <a:r>
              <a:rPr sz="800" spc="-160" dirty="0">
                <a:solidFill>
                  <a:srgbClr val="231F20"/>
                </a:solidFill>
                <a:latin typeface="Lucida Sans"/>
                <a:cs typeface="Lucida Sans"/>
              </a:rPr>
              <a:t>mm 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Sample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Tubes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Vortex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Mixer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Centrifuge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capable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800" spc="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80" dirty="0">
                <a:solidFill>
                  <a:srgbClr val="231F20"/>
                </a:solidFill>
                <a:latin typeface="Arial Narrow"/>
                <a:cs typeface="Arial Narrow"/>
              </a:rPr>
              <a:t>g</a:t>
            </a:r>
            <a:endParaRPr sz="800">
              <a:latin typeface="Arial Narrow"/>
              <a:cs typeface="Arial Narrow"/>
            </a:endParaRPr>
          </a:p>
          <a:p>
            <a:pPr marL="139700" marR="683895">
              <a:lnSpc>
                <a:spcPts val="850"/>
              </a:lnSpc>
              <a:spcBef>
                <a:spcPts val="6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Calibrated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Precision Pipettes capable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delivering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10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µL-1000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µL  </a:t>
            </a:r>
            <a:r>
              <a:rPr sz="700" b="1" spc="40" dirty="0">
                <a:solidFill>
                  <a:srgbClr val="231F20"/>
                </a:solidFill>
                <a:latin typeface="Arial"/>
                <a:cs typeface="Arial"/>
              </a:rPr>
              <a:t>ǟ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20 µL-1000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µL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Aerosol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Barrier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Pipette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Tips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precision pipettes  </a:t>
            </a:r>
            <a:r>
              <a:rPr sz="700" b="1" spc="40" dirty="0">
                <a:solidFill>
                  <a:srgbClr val="231F20"/>
                </a:solidFill>
                <a:latin typeface="Arial"/>
                <a:cs typeface="Arial"/>
              </a:rPr>
              <a:t>ǟ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Molecular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Biology Grade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Water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(RNAse </a:t>
            </a:r>
            <a:r>
              <a:rPr sz="800" spc="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Free)**</a:t>
            </a:r>
            <a:endParaRPr sz="800">
              <a:latin typeface="Lucida Sans"/>
              <a:cs typeface="Lucida Sans"/>
            </a:endParaRPr>
          </a:p>
          <a:p>
            <a:pPr marL="266700" marR="18034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1.7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Molecular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Biology Grade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Microcentrifuge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Tubes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(Dot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Scientific,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Inc.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equivalent)**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4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Cotton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Tip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Applicators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(Puritan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Equivalent)**</a:t>
            </a:r>
            <a:endParaRPr sz="800">
              <a:latin typeface="Lucida Sans"/>
              <a:cs typeface="Lucida Sans"/>
            </a:endParaRPr>
          </a:p>
          <a:p>
            <a:pPr marL="298450" marR="148590" indent="-285750">
              <a:lnSpc>
                <a:spcPts val="940"/>
              </a:lnSpc>
              <a:spcBef>
                <a:spcPts val="80"/>
              </a:spcBef>
              <a:buChar char="*"/>
              <a:tabLst>
                <a:tab pos="78105" algn="l"/>
              </a:tabLst>
            </a:pPr>
            <a:r>
              <a:rPr sz="800" i="1" spc="-110" dirty="0">
                <a:solidFill>
                  <a:srgbClr val="231F20"/>
                </a:solidFill>
                <a:latin typeface="Arial"/>
                <a:cs typeface="Arial"/>
              </a:rPr>
              <a:t>Note: </a:t>
            </a:r>
            <a:r>
              <a:rPr sz="800" i="1" spc="-60" dirty="0">
                <a:solidFill>
                  <a:srgbClr val="231F20"/>
                </a:solidFill>
                <a:latin typeface="Arial"/>
                <a:cs typeface="Arial"/>
              </a:rPr>
              <a:t>If </a:t>
            </a:r>
            <a:r>
              <a:rPr sz="800" i="1" spc="-100" dirty="0">
                <a:solidFill>
                  <a:srgbClr val="231F20"/>
                </a:solidFill>
                <a:latin typeface="Arial"/>
                <a:cs typeface="Arial"/>
              </a:rPr>
              <a:t>required </a:t>
            </a:r>
            <a:r>
              <a:rPr sz="800" i="1" spc="-105" dirty="0">
                <a:solidFill>
                  <a:srgbClr val="231F20"/>
                </a:solidFill>
                <a:latin typeface="Arial"/>
                <a:cs typeface="Arial"/>
              </a:rPr>
              <a:t>per the </a:t>
            </a:r>
            <a:r>
              <a:rPr sz="800" i="1" spc="-110" dirty="0">
                <a:solidFill>
                  <a:srgbClr val="231F20"/>
                </a:solidFill>
                <a:latin typeface="Arial"/>
                <a:cs typeface="Arial"/>
              </a:rPr>
              <a:t>Contamination </a:t>
            </a:r>
            <a:r>
              <a:rPr sz="800" i="1" spc="-140" dirty="0">
                <a:solidFill>
                  <a:srgbClr val="231F20"/>
                </a:solidFill>
                <a:latin typeface="Arial"/>
                <a:cs typeface="Arial"/>
              </a:rPr>
              <a:t>From </a:t>
            </a:r>
            <a:r>
              <a:rPr sz="800" i="1" spc="-114" dirty="0">
                <a:solidFill>
                  <a:srgbClr val="231F20"/>
                </a:solidFill>
                <a:latin typeface="Arial"/>
                <a:cs typeface="Arial"/>
              </a:rPr>
              <a:t>External </a:t>
            </a:r>
            <a:r>
              <a:rPr sz="800" i="1" spc="-110" dirty="0">
                <a:solidFill>
                  <a:srgbClr val="231F20"/>
                </a:solidFill>
                <a:latin typeface="Arial"/>
                <a:cs typeface="Arial"/>
              </a:rPr>
              <a:t>dU-Containing </a:t>
            </a:r>
            <a:r>
              <a:rPr sz="800" i="1" spc="-100" dirty="0">
                <a:solidFill>
                  <a:srgbClr val="231F20"/>
                </a:solidFill>
                <a:latin typeface="Arial"/>
                <a:cs typeface="Arial"/>
              </a:rPr>
              <a:t>Amplified </a:t>
            </a:r>
            <a:r>
              <a:rPr sz="800" i="1" spc="-105" dirty="0">
                <a:solidFill>
                  <a:srgbClr val="231F20"/>
                </a:solidFill>
                <a:latin typeface="Arial"/>
                <a:cs typeface="Arial"/>
              </a:rPr>
              <a:t>Product </a:t>
            </a:r>
            <a:r>
              <a:rPr sz="800" i="1" spc="-95" dirty="0">
                <a:solidFill>
                  <a:srgbClr val="231F20"/>
                </a:solidFill>
                <a:latin typeface="Arial"/>
                <a:cs typeface="Arial"/>
              </a:rPr>
              <a:t>section </a:t>
            </a:r>
            <a:r>
              <a:rPr sz="800" i="1" spc="-8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i="1" spc="-80" dirty="0">
                <a:solidFill>
                  <a:srgbClr val="231F20"/>
                </a:solidFill>
                <a:latin typeface="Arial"/>
                <a:cs typeface="Arial"/>
              </a:rPr>
              <a:t>this  </a:t>
            </a:r>
            <a:r>
              <a:rPr sz="800" i="1" spc="-125" dirty="0">
                <a:solidFill>
                  <a:srgbClr val="231F20"/>
                </a:solidFill>
                <a:latin typeface="Arial"/>
                <a:cs typeface="Arial"/>
              </a:rPr>
              <a:t>package </a:t>
            </a:r>
            <a:r>
              <a:rPr sz="800" i="1" spc="-80" dirty="0">
                <a:solidFill>
                  <a:srgbClr val="231F20"/>
                </a:solidFill>
                <a:latin typeface="Arial"/>
                <a:cs typeface="Arial"/>
              </a:rPr>
              <a:t>insert.</a:t>
            </a:r>
            <a:endParaRPr sz="800">
              <a:latin typeface="Arial"/>
              <a:cs typeface="Arial"/>
            </a:endParaRPr>
          </a:p>
          <a:p>
            <a:pPr marL="298450" marR="5080" indent="-286385">
              <a:lnSpc>
                <a:spcPts val="940"/>
              </a:lnSpc>
              <a:spcBef>
                <a:spcPts val="50"/>
              </a:spcBef>
            </a:pPr>
            <a:r>
              <a:rPr sz="800" i="1" spc="25" dirty="0">
                <a:solidFill>
                  <a:srgbClr val="231F20"/>
                </a:solidFill>
                <a:latin typeface="Arial"/>
                <a:cs typeface="Arial"/>
              </a:rPr>
              <a:t>** </a:t>
            </a:r>
            <a:r>
              <a:rPr sz="800" i="1" spc="-110" dirty="0">
                <a:solidFill>
                  <a:srgbClr val="231F20"/>
                </a:solidFill>
                <a:latin typeface="Arial"/>
                <a:cs typeface="Arial"/>
              </a:rPr>
              <a:t>Note: </a:t>
            </a:r>
            <a:r>
              <a:rPr sz="800" i="1" spc="-140" dirty="0">
                <a:solidFill>
                  <a:srgbClr val="231F20"/>
                </a:solidFill>
                <a:latin typeface="Arial"/>
                <a:cs typeface="Arial"/>
              </a:rPr>
              <a:t>These </a:t>
            </a:r>
            <a:r>
              <a:rPr sz="800" i="1" spc="-95" dirty="0">
                <a:solidFill>
                  <a:srgbClr val="231F20"/>
                </a:solidFill>
                <a:latin typeface="Arial"/>
                <a:cs typeface="Arial"/>
              </a:rPr>
              <a:t>items </a:t>
            </a:r>
            <a:r>
              <a:rPr sz="800" i="1" spc="-114" dirty="0">
                <a:solidFill>
                  <a:srgbClr val="231F20"/>
                </a:solidFill>
                <a:latin typeface="Arial"/>
                <a:cs typeface="Arial"/>
              </a:rPr>
              <a:t>are </a:t>
            </a:r>
            <a:r>
              <a:rPr sz="800" i="1" spc="-120" dirty="0">
                <a:solidFill>
                  <a:srgbClr val="231F20"/>
                </a:solidFill>
                <a:latin typeface="Arial"/>
                <a:cs typeface="Arial"/>
              </a:rPr>
              <a:t>used </a:t>
            </a:r>
            <a:r>
              <a:rPr sz="800" i="1" spc="-8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800" i="1" spc="-10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spc="-110" dirty="0">
                <a:solidFill>
                  <a:srgbClr val="231F20"/>
                </a:solidFill>
                <a:latin typeface="Arial"/>
                <a:cs typeface="Arial"/>
              </a:rPr>
              <a:t>procedure </a:t>
            </a:r>
            <a:r>
              <a:rPr sz="800" i="1" spc="-7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800" i="1" spc="-95" dirty="0">
                <a:solidFill>
                  <a:srgbClr val="231F20"/>
                </a:solidFill>
                <a:latin typeface="Arial"/>
                <a:cs typeface="Arial"/>
              </a:rPr>
              <a:t>Monitoring </a:t>
            </a:r>
            <a:r>
              <a:rPr sz="800" i="1" spc="-10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spc="-110" dirty="0">
                <a:solidFill>
                  <a:srgbClr val="231F20"/>
                </a:solidFill>
                <a:latin typeface="Arial"/>
                <a:cs typeface="Arial"/>
              </a:rPr>
              <a:t>Laboratory </a:t>
            </a:r>
            <a:r>
              <a:rPr sz="800" i="1" spc="-7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800" i="1" spc="-10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spc="-120" dirty="0">
                <a:solidFill>
                  <a:srgbClr val="231F20"/>
                </a:solidFill>
                <a:latin typeface="Arial"/>
                <a:cs typeface="Arial"/>
              </a:rPr>
              <a:t>Presence </a:t>
            </a:r>
            <a:r>
              <a:rPr sz="800" i="1" spc="-8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i="1" spc="-90" dirty="0">
                <a:solidFill>
                  <a:srgbClr val="231F20"/>
                </a:solidFill>
                <a:latin typeface="Arial"/>
                <a:cs typeface="Arial"/>
              </a:rPr>
              <a:t>Amplification  </a:t>
            </a:r>
            <a:r>
              <a:rPr sz="800" i="1" spc="-100" dirty="0">
                <a:solidFill>
                  <a:srgbClr val="231F20"/>
                </a:solidFill>
                <a:latin typeface="Arial"/>
                <a:cs typeface="Arial"/>
              </a:rPr>
              <a:t>Product. </a:t>
            </a:r>
            <a:r>
              <a:rPr sz="800" i="1" spc="-120" dirty="0">
                <a:solidFill>
                  <a:srgbClr val="231F20"/>
                </a:solidFill>
                <a:latin typeface="Arial"/>
                <a:cs typeface="Arial"/>
              </a:rPr>
              <a:t>Refer  </a:t>
            </a:r>
            <a:r>
              <a:rPr sz="800" i="1" spc="-8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i="1" spc="-10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spc="-180" dirty="0">
                <a:solidFill>
                  <a:srgbClr val="231F20"/>
                </a:solidFill>
                <a:latin typeface="Arial"/>
                <a:cs typeface="Arial"/>
              </a:rPr>
              <a:t>QUALITY    </a:t>
            </a:r>
            <a:r>
              <a:rPr sz="800" i="1" spc="-195" dirty="0">
                <a:solidFill>
                  <a:srgbClr val="231F20"/>
                </a:solidFill>
                <a:latin typeface="Arial"/>
                <a:cs typeface="Arial"/>
              </a:rPr>
              <a:t>CONTROL      PROCEDURES      </a:t>
            </a:r>
            <a:r>
              <a:rPr sz="800" i="1" spc="-95" dirty="0">
                <a:solidFill>
                  <a:srgbClr val="231F20"/>
                </a:solidFill>
                <a:latin typeface="Arial"/>
                <a:cs typeface="Arial"/>
              </a:rPr>
              <a:t>section </a:t>
            </a:r>
            <a:r>
              <a:rPr sz="800" i="1" spc="-8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i="1" spc="-80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800" i="1" spc="-125" dirty="0">
                <a:solidFill>
                  <a:srgbClr val="231F20"/>
                </a:solidFill>
                <a:latin typeface="Arial"/>
                <a:cs typeface="Arial"/>
              </a:rPr>
              <a:t>package   </a:t>
            </a:r>
            <a:r>
              <a:rPr sz="800" i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i="1" spc="-80" dirty="0">
                <a:solidFill>
                  <a:srgbClr val="231F20"/>
                </a:solidFill>
                <a:latin typeface="Arial"/>
                <a:cs typeface="Arial"/>
              </a:rPr>
              <a:t>insert.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819"/>
              </a:lnSpc>
            </a:pPr>
            <a:r>
              <a:rPr sz="800" u="sng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</a:t>
            </a:r>
            <a:r>
              <a:rPr sz="800" u="sng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u="sng" spc="-80" dirty="0">
                <a:solidFill>
                  <a:srgbClr val="231F20"/>
                </a:solidFill>
                <a:latin typeface="Lucida Sans"/>
                <a:cs typeface="Lucida Sans"/>
              </a:rPr>
              <a:t>Area</a:t>
            </a:r>
            <a:endParaRPr sz="800">
              <a:latin typeface="Lucida Sans"/>
              <a:cs typeface="Lucida Sans"/>
            </a:endParaRPr>
          </a:p>
          <a:p>
            <a:pPr marL="266700" lvl="1" indent="-127000">
              <a:lnSpc>
                <a:spcPts val="905"/>
              </a:lnSpc>
              <a:spcBef>
                <a:spcPts val="3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</a:t>
            </a:r>
            <a:endParaRPr sz="800">
              <a:latin typeface="Arial Narrow"/>
              <a:cs typeface="Arial Narrow"/>
            </a:endParaRPr>
          </a:p>
          <a:p>
            <a:pPr marL="266700" marR="502920" lvl="1" indent="-127000">
              <a:lnSpc>
                <a:spcPts val="850"/>
              </a:lnSpc>
              <a:spcBef>
                <a:spcPts val="6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i="1" spc="-8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2000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System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Combined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Application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CD-ROM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(List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No.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4N45)</a:t>
            </a:r>
            <a:endParaRPr sz="800">
              <a:latin typeface="Lucida Sans"/>
              <a:cs typeface="Lucida Sans"/>
            </a:endParaRPr>
          </a:p>
          <a:p>
            <a:pPr marL="266700" lvl="1" indent="-127000">
              <a:lnSpc>
                <a:spcPts val="819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Kit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(List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No. </a:t>
            </a:r>
            <a:r>
              <a:rPr sz="8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4J71-93)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1060"/>
              </a:lnSpc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Other</a:t>
            </a:r>
            <a:r>
              <a:rPr sz="900" b="1" spc="-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Materials</a:t>
            </a:r>
            <a:endParaRPr sz="900">
              <a:latin typeface="Arial Narrow"/>
              <a:cs typeface="Arial Narrow"/>
            </a:endParaRPr>
          </a:p>
          <a:p>
            <a:pPr marL="266700" lvl="1" indent="-127000">
              <a:lnSpc>
                <a:spcPts val="905"/>
              </a:lnSpc>
              <a:spcBef>
                <a:spcPts val="10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Biological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safety cabinet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approved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working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infectious</a:t>
            </a:r>
            <a:r>
              <a:rPr sz="800" spc="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materials.</a:t>
            </a:r>
            <a:endParaRPr sz="800">
              <a:latin typeface="Lucida Sans"/>
              <a:cs typeface="Lucida Sans"/>
            </a:endParaRPr>
          </a:p>
          <a:p>
            <a:pPr marL="266700" lvl="1" indent="-127000">
              <a:lnSpc>
                <a:spcPts val="885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Sealable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plastic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bags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1060"/>
              </a:lnSpc>
            </a:pPr>
            <a:r>
              <a:rPr sz="900" b="1" spc="10" dirty="0">
                <a:solidFill>
                  <a:srgbClr val="231F20"/>
                </a:solidFill>
                <a:latin typeface="Arial Narrow"/>
                <a:cs typeface="Arial Narrow"/>
              </a:rPr>
              <a:t>Procedural</a:t>
            </a:r>
            <a:r>
              <a:rPr sz="900" b="1" spc="-2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Precautions</a:t>
            </a:r>
            <a:endParaRPr sz="900">
              <a:latin typeface="Arial Narrow"/>
              <a:cs typeface="Arial Narrow"/>
            </a:endParaRPr>
          </a:p>
          <a:p>
            <a:pPr marL="12700" marR="132715">
              <a:lnSpc>
                <a:spcPct val="96000"/>
              </a:lnSpc>
              <a:spcBef>
                <a:spcPts val="50"/>
              </a:spcBef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Read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instructions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package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insert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carefully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before processing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samples.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Calibrators, Internal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Positive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vials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intended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single-use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only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discarded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</a:t>
            </a:r>
            <a:r>
              <a:rPr sz="8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use.</a:t>
            </a:r>
            <a:endParaRPr sz="800">
              <a:latin typeface="Lucida Sans"/>
              <a:cs typeface="Lucida Sans"/>
            </a:endParaRPr>
          </a:p>
          <a:p>
            <a:pPr marL="12700" marR="63500" algn="just">
              <a:lnSpc>
                <a:spcPts val="850"/>
              </a:lnSpc>
              <a:spcBef>
                <a:spcPts val="150"/>
              </a:spcBef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tubes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inspected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air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bubbles.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remove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them 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sterile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tip.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Caution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should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be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taken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avoid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cross-contamination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between samples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by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using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a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new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sterile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pipette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tip for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each</a:t>
            </a:r>
            <a:r>
              <a:rPr sz="800" b="1" spc="7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tube.</a:t>
            </a:r>
            <a:endParaRPr sz="800">
              <a:latin typeface="Arial Narrow"/>
              <a:cs typeface="Arial Narrow"/>
            </a:endParaRPr>
          </a:p>
          <a:p>
            <a:pPr marL="12700" marR="172085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bubbles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interfere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proper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levels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reagent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vessel,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causing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insufficient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reagent aspiration, which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could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impact   </a:t>
            </a:r>
            <a:r>
              <a:rPr sz="800" spc="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results.</a:t>
            </a:r>
            <a:endParaRPr sz="800">
              <a:latin typeface="Lucida Sans"/>
              <a:cs typeface="Lucida Sans"/>
            </a:endParaRPr>
          </a:p>
          <a:p>
            <a:pPr marL="381000" marR="86360" indent="-317500">
              <a:lnSpc>
                <a:spcPts val="900"/>
              </a:lnSpc>
              <a:spcBef>
                <a:spcPts val="565"/>
              </a:spcBef>
            </a:pP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m2000sp Master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Mix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Addition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protocol must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be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initiated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within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one 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hour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after completion </a:t>
            </a:r>
            <a:r>
              <a:rPr sz="800" i="1" spc="4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Sample</a:t>
            </a:r>
            <a:r>
              <a:rPr sz="800" i="1" spc="-1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Preparation.</a:t>
            </a:r>
            <a:endParaRPr sz="800">
              <a:latin typeface="Arial Narrow"/>
              <a:cs typeface="Arial Narrow"/>
            </a:endParaRPr>
          </a:p>
          <a:p>
            <a:pPr marL="12700" marR="46990">
              <a:lnSpc>
                <a:spcPts val="850"/>
              </a:lnSpc>
              <a:spcBef>
                <a:spcPts val="530"/>
              </a:spcBef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master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mix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addition protocol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initiated,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re-cap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 vials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return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Pack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-10°C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storage.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Pack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frozen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thawed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maximum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additional times.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master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mix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addition protocol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aborted,  then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discard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</a:t>
            </a:r>
            <a:r>
              <a:rPr sz="800" spc="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reagents.</a:t>
            </a:r>
            <a:endParaRPr sz="800">
              <a:latin typeface="Lucida Sans"/>
              <a:cs typeface="Lucida Sans"/>
            </a:endParaRPr>
          </a:p>
          <a:p>
            <a:pPr marL="381000" marR="92075" indent="-317500">
              <a:lnSpc>
                <a:spcPts val="900"/>
              </a:lnSpc>
              <a:spcBef>
                <a:spcPts val="565"/>
              </a:spcBef>
            </a:pP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The m2000rt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protocol must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be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started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within </a:t>
            </a: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50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minutes </a:t>
            </a:r>
            <a:r>
              <a:rPr sz="800" i="1" spc="4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initiation </a:t>
            </a:r>
            <a:r>
              <a:rPr sz="800" i="1" spc="4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the 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Master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Mix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Addition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protocol.</a:t>
            </a:r>
            <a:endParaRPr sz="800">
              <a:latin typeface="Arial Narrow"/>
              <a:cs typeface="Arial Narrow"/>
            </a:endParaRPr>
          </a:p>
          <a:p>
            <a:pPr marL="12700" marR="19685">
              <a:lnSpc>
                <a:spcPts val="850"/>
              </a:lnSpc>
              <a:spcBef>
                <a:spcPts val="530"/>
              </a:spcBef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initiated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within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50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minutes,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interrupted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aborted,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seal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sealable plastic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bag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dispose according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along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gloves used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handle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plate.</a:t>
            </a:r>
            <a:endParaRPr sz="800">
              <a:latin typeface="Lucida Sans"/>
              <a:cs typeface="Lucida Sans"/>
            </a:endParaRPr>
          </a:p>
          <a:p>
            <a:pPr marL="12700" marR="205740">
              <a:lnSpc>
                <a:spcPts val="850"/>
              </a:lnSpc>
              <a:spcBef>
                <a:spcPts val="140"/>
              </a:spcBef>
            </a:pP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aerosol barrier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tips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disposable pipettes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only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time when pipetting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Internal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Control.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prevent contamination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barrel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while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pipetting,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taken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avoid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touching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barrel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inside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 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container.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extended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aerosol barrier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tips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recommended.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905"/>
              </a:lnSpc>
              <a:spcBef>
                <a:spcPts val="20"/>
              </a:spcBef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Monitoring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procedures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presence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product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905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QUALITY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CONTROL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PROCEDURES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package </a:t>
            </a:r>
            <a:r>
              <a:rPr sz="800" spc="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insert.</a:t>
            </a:r>
            <a:endParaRPr sz="800">
              <a:latin typeface="Lucida Sans"/>
              <a:cs typeface="Lucida Sans"/>
            </a:endParaRPr>
          </a:p>
          <a:p>
            <a:pPr marL="12700" marR="139700">
              <a:lnSpc>
                <a:spcPts val="850"/>
              </a:lnSpc>
              <a:spcBef>
                <a:spcPts val="150"/>
              </a:spcBef>
            </a:pP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reduce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risk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acid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contamination,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clean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disinfect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spills of  specimens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including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tuberculocidal disinfectant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such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1.0%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sodium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hypochlorite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other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suitable</a:t>
            </a:r>
            <a:r>
              <a:rPr sz="800" spc="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disinfectant.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9700" y="205892"/>
            <a:ext cx="3588385" cy="2406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4450">
              <a:lnSpc>
                <a:spcPts val="850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Calibrators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integral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performance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assay.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curve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established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before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tested.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Controls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processed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conjunction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testing.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QUALITY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CONTROL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PROCEDURES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package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insert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800" spc="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details.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100" b="1" spc="-10" dirty="0">
                <a:solidFill>
                  <a:srgbClr val="231F20"/>
                </a:solidFill>
                <a:latin typeface="Arial Narrow"/>
                <a:cs typeface="Arial Narrow"/>
              </a:rPr>
              <a:t>ASSAY</a:t>
            </a:r>
            <a:r>
              <a:rPr sz="11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10" dirty="0">
                <a:solidFill>
                  <a:srgbClr val="231F20"/>
                </a:solidFill>
                <a:latin typeface="Arial Narrow"/>
                <a:cs typeface="Arial Narrow"/>
              </a:rPr>
              <a:t>PROTOCOL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Sample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Preparation</a:t>
            </a:r>
            <a:r>
              <a:rPr sz="900" b="1" spc="-4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Area</a:t>
            </a:r>
            <a:endParaRPr sz="900">
              <a:latin typeface="Arial Narrow"/>
              <a:cs typeface="Arial Narrow"/>
            </a:endParaRPr>
          </a:p>
          <a:p>
            <a:pPr marL="12700" marR="41910">
              <a:lnSpc>
                <a:spcPts val="850"/>
              </a:lnSpc>
              <a:spcBef>
                <a:spcPts val="135"/>
              </a:spcBef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All specimen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storage and preparation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take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place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dedicated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Sample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Preparation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Area.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Handling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Precautions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package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insert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instructions before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preparing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samples.</a:t>
            </a:r>
            <a:endParaRPr sz="800">
              <a:latin typeface="Lucida Sans"/>
              <a:cs typeface="Lucida Sans"/>
            </a:endParaRPr>
          </a:p>
          <a:p>
            <a:pPr marL="12700" marR="20320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detailed description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how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Manuals,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Operating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Instructions</a:t>
            </a:r>
            <a:r>
              <a:rPr sz="800" spc="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section.</a:t>
            </a:r>
            <a:endParaRPr sz="800">
              <a:latin typeface="Lucida Sans"/>
              <a:cs typeface="Lucida Sans"/>
            </a:endParaRPr>
          </a:p>
          <a:p>
            <a:pPr marL="12700" marR="85725">
              <a:lnSpc>
                <a:spcPts val="850"/>
              </a:lnSpc>
              <a:spcBef>
                <a:spcPts val="140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Laboratory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personnel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trained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instruments.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operator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have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thorough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knowledge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applications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follow 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good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laboratory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practices.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Sample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Preparation</a:t>
            </a:r>
            <a:r>
              <a:rPr sz="900" b="1" spc="-4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Area</a:t>
            </a:r>
            <a:endParaRPr sz="900">
              <a:latin typeface="Arial Narrow"/>
              <a:cs typeface="Arial Narrow"/>
            </a:endParaRPr>
          </a:p>
          <a:p>
            <a:pPr marL="12700" marR="5080">
              <a:lnSpc>
                <a:spcPts val="850"/>
              </a:lnSpc>
              <a:spcBef>
                <a:spcPts val="135"/>
              </a:spcBef>
            </a:pP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All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specimen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preparation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must take place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in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dedicated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Sample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Preparation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Area.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Refer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Handling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Precautions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section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this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package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insert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before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preparing 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samples.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49700" y="2628137"/>
            <a:ext cx="3599179" cy="4312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5415" marR="201295" indent="-132715">
              <a:lnSpc>
                <a:spcPts val="850"/>
              </a:lnSpc>
              <a:buSzPct val="87500"/>
              <a:buAutoNum type="arabicPeriod"/>
              <a:tabLst>
                <a:tab pos="146050" algn="l"/>
              </a:tabLst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Thaw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controls 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Internal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(IC)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45" dirty="0">
                <a:solidFill>
                  <a:srgbClr val="231F20"/>
                </a:solidFill>
                <a:latin typeface="Lucida Sans"/>
                <a:cs typeface="Lucida Sans"/>
              </a:rPr>
              <a:t>15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30°C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8°C.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Thaw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 at </a:t>
            </a:r>
            <a:r>
              <a:rPr sz="800" spc="-145" dirty="0">
                <a:solidFill>
                  <a:srgbClr val="231F20"/>
                </a:solidFill>
                <a:latin typeface="Lucida Sans"/>
                <a:cs typeface="Lucida Sans"/>
              </a:rPr>
              <a:t>15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30°C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8°C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only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performing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run;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see 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QUALITY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CONTROL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PROCEDURES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package </a:t>
            </a:r>
            <a:r>
              <a:rPr sz="800" spc="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insert.</a:t>
            </a:r>
            <a:endParaRPr sz="800">
              <a:latin typeface="Lucida Sans"/>
              <a:cs typeface="Lucida Sans"/>
            </a:endParaRPr>
          </a:p>
          <a:p>
            <a:pPr marL="266700" marR="5080" lvl="1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Once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thawed,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being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processed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immediately,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store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8°C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hours.</a:t>
            </a:r>
            <a:endParaRPr sz="800">
              <a:latin typeface="Lucida Sans"/>
              <a:cs typeface="Lucida Sans"/>
            </a:endParaRPr>
          </a:p>
          <a:p>
            <a:pPr marL="266700" marR="55244" lvl="1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Vortex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times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seconds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before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use.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Ensure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bubbles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foaming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created.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remove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them 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new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sterile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tip for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Ensure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contents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vials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bottom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vortexing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tapping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vials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bench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bring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liquid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bottom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vial.</a:t>
            </a:r>
            <a:endParaRPr sz="800">
              <a:latin typeface="Lucida Sans"/>
              <a:cs typeface="Lucida Sans"/>
            </a:endParaRPr>
          </a:p>
          <a:p>
            <a:pPr marL="145415" marR="97155" indent="-132715">
              <a:lnSpc>
                <a:spcPts val="850"/>
              </a:lnSpc>
              <a:spcBef>
                <a:spcPts val="70"/>
              </a:spcBef>
              <a:buSzPct val="87500"/>
              <a:buAutoNum type="arabicPeriod"/>
              <a:tabLst>
                <a:tab pos="146050" algn="l"/>
              </a:tabLst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Thaw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reagents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45" dirty="0">
                <a:solidFill>
                  <a:srgbClr val="231F20"/>
                </a:solidFill>
                <a:latin typeface="Lucida Sans"/>
                <a:cs typeface="Lucida Sans"/>
              </a:rPr>
              <a:t>15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30°C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8°C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store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8°C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until  required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master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mix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procedure.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step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initiated  before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completion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preparation procedure.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Do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not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vortex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Amplification Reagent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Pack</a:t>
            </a:r>
            <a:r>
              <a:rPr sz="800" spc="5" dirty="0">
                <a:solidFill>
                  <a:srgbClr val="231F20"/>
                </a:solidFill>
                <a:latin typeface="Lucida Sans"/>
                <a:cs typeface="Lucida Sans"/>
              </a:rPr>
              <a:t>.</a:t>
            </a:r>
            <a:endParaRPr sz="800">
              <a:latin typeface="Lucida Sans"/>
              <a:cs typeface="Lucida Sans"/>
            </a:endParaRPr>
          </a:p>
          <a:p>
            <a:pPr marL="266700" marR="5715" lvl="1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Once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thawed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store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8°C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reagents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being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processed</a:t>
            </a:r>
            <a:r>
              <a:rPr sz="800" spc="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immediately.</a:t>
            </a:r>
            <a:endParaRPr sz="800">
              <a:latin typeface="Lucida Sans"/>
              <a:cs typeface="Lucida Sans"/>
            </a:endParaRPr>
          </a:p>
          <a:p>
            <a:pPr marL="381000" marR="160655" indent="-317500">
              <a:lnSpc>
                <a:spcPts val="900"/>
              </a:lnSpc>
              <a:spcBef>
                <a:spcPts val="420"/>
              </a:spcBef>
            </a:pP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Use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one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bottle </a:t>
            </a:r>
            <a:r>
              <a:rPr sz="800" i="1" spc="4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mLysis </a:t>
            </a:r>
            <a:r>
              <a:rPr sz="800" i="1" dirty="0">
                <a:solidFill>
                  <a:srgbClr val="231F20"/>
                </a:solidFill>
                <a:latin typeface="Arial Narrow"/>
                <a:cs typeface="Arial Narrow"/>
              </a:rPr>
              <a:t>Buffer,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one </a:t>
            </a:r>
            <a:r>
              <a:rPr sz="800" i="1" spc="10" dirty="0">
                <a:solidFill>
                  <a:srgbClr val="231F20"/>
                </a:solidFill>
                <a:latin typeface="Arial Narrow"/>
                <a:cs typeface="Arial Narrow"/>
              </a:rPr>
              <a:t>vial </a:t>
            </a:r>
            <a:r>
              <a:rPr sz="800" i="1" spc="4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i="1" spc="-20" dirty="0">
                <a:solidFill>
                  <a:srgbClr val="231F20"/>
                </a:solidFill>
                <a:latin typeface="Arial Narrow"/>
                <a:cs typeface="Arial Narrow"/>
              </a:rPr>
              <a:t>IC,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and one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RealTime </a:t>
            </a:r>
            <a:r>
              <a:rPr sz="800" i="1" dirty="0">
                <a:solidFill>
                  <a:srgbClr val="231F20"/>
                </a:solidFill>
                <a:latin typeface="Arial Narrow"/>
                <a:cs typeface="Arial Narrow"/>
              </a:rPr>
              <a:t>HCV 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Amplification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Reagent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Pack to support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up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24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reactions.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Use </a:t>
            </a: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a second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set  </a:t>
            </a:r>
            <a:r>
              <a:rPr sz="800" i="1" spc="4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reagents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to support </a:t>
            </a: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25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48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reactions,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three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sets to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support</a:t>
            </a:r>
            <a:endParaRPr sz="800">
              <a:latin typeface="Arial Narrow"/>
              <a:cs typeface="Arial Narrow"/>
            </a:endParaRPr>
          </a:p>
          <a:p>
            <a:pPr marL="381000" marR="95250">
              <a:lnSpc>
                <a:spcPts val="900"/>
              </a:lnSpc>
            </a:pP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49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72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reactions,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and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four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sets to support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up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96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reactions.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A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maximum </a:t>
            </a:r>
            <a:r>
              <a:rPr sz="800" i="1" spc="45" dirty="0">
                <a:solidFill>
                  <a:srgbClr val="231F20"/>
                </a:solidFill>
                <a:latin typeface="Arial Narrow"/>
                <a:cs typeface="Arial Narrow"/>
              </a:rPr>
              <a:t>of  </a:t>
            </a: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96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reactions </a:t>
            </a:r>
            <a:r>
              <a:rPr sz="800" i="1" spc="40" dirty="0">
                <a:solidFill>
                  <a:srgbClr val="231F20"/>
                </a:solidFill>
                <a:latin typeface="Arial Narrow"/>
                <a:cs typeface="Arial Narrow"/>
              </a:rPr>
              <a:t>can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be performed per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run.</a:t>
            </a:r>
            <a:endParaRPr sz="800">
              <a:latin typeface="Arial Narrow"/>
              <a:cs typeface="Arial Narrow"/>
            </a:endParaRPr>
          </a:p>
          <a:p>
            <a:pPr marL="145415" marR="107950" indent="-132715">
              <a:lnSpc>
                <a:spcPts val="850"/>
              </a:lnSpc>
              <a:spcBef>
                <a:spcPts val="605"/>
              </a:spcBef>
              <a:buSzPct val="87500"/>
              <a:buAutoNum type="arabicPeriod" startAt="3"/>
              <a:tabLst>
                <a:tab pos="146050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Gently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invert 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Preparation bottles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ensure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homogeneous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solution.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crystals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observed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any 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reagent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bottles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upon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opening,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allow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reagent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equilibrate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room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temperature until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crystals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disappear.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Do not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until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crystals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have dissolved.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Ensure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bubbles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foam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generated;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present,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remove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sterile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tip,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using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new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tip for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bottle.</a:t>
            </a:r>
            <a:endParaRPr sz="800">
              <a:latin typeface="Lucida Sans"/>
              <a:cs typeface="Lucida Sans"/>
            </a:endParaRPr>
          </a:p>
          <a:p>
            <a:pPr marL="145415" marR="95250" indent="-132715">
              <a:lnSpc>
                <a:spcPts val="850"/>
              </a:lnSpc>
              <a:spcBef>
                <a:spcPts val="75"/>
              </a:spcBef>
              <a:buSzPct val="87500"/>
              <a:buAutoNum type="arabicPeriod" startAt="3"/>
              <a:tabLst>
                <a:tab pos="146050" algn="l"/>
              </a:tabLst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Vortex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times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seconds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before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use.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Ensure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bubbles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foam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generated;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present,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remove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sterile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tip,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using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new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tip for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vial.</a:t>
            </a:r>
            <a:endParaRPr sz="800">
              <a:latin typeface="Lucida Sans"/>
              <a:cs typeface="Lucida Sans"/>
            </a:endParaRPr>
          </a:p>
          <a:p>
            <a:pPr marL="145415" marR="72390" indent="-132715">
              <a:lnSpc>
                <a:spcPts val="850"/>
              </a:lnSpc>
              <a:spcBef>
                <a:spcPts val="70"/>
              </a:spcBef>
              <a:buSzPct val="87500"/>
              <a:buAutoNum type="arabicPeriod" startAt="3"/>
              <a:tabLst>
                <a:tab pos="146050" algn="l"/>
              </a:tabLst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Using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precision pipette 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DEDICATED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FOR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INTERNAL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CONTROL USE  </a:t>
            </a:r>
            <a:r>
              <a:rPr sz="800" b="1" spc="-15" dirty="0">
                <a:solidFill>
                  <a:srgbClr val="231F20"/>
                </a:solidFill>
                <a:latin typeface="Arial Narrow"/>
                <a:cs typeface="Arial Narrow"/>
              </a:rPr>
              <a:t>ONLY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add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500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µL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bottle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i="1" spc="-4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Lysis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Buffer.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Mix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gently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inverting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container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10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times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minimize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foaming.</a:t>
            </a:r>
            <a:endParaRPr sz="800">
              <a:latin typeface="Lucida Sans"/>
              <a:cs typeface="Lucida Sans"/>
            </a:endParaRPr>
          </a:p>
          <a:p>
            <a:pPr marL="145415" marR="97155" indent="-132715">
              <a:lnSpc>
                <a:spcPts val="850"/>
              </a:lnSpc>
              <a:spcBef>
                <a:spcPts val="70"/>
              </a:spcBef>
              <a:buSzPct val="87500"/>
              <a:buFont typeface="Lucida Sans"/>
              <a:buAutoNum type="arabicPeriod" startAt="3"/>
              <a:tabLst>
                <a:tab pos="146050" algn="l"/>
              </a:tabLst>
            </a:pP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A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total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96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samples can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be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processed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in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each </a:t>
            </a:r>
            <a:r>
              <a:rPr sz="800" b="1" spc="-10" dirty="0">
                <a:solidFill>
                  <a:srgbClr val="231F20"/>
                </a:solidFill>
                <a:latin typeface="Arial Narrow"/>
                <a:cs typeface="Arial Narrow"/>
              </a:rPr>
              <a:t>run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.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control,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low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included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therefore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allowing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maximum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93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processed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</a:t>
            </a:r>
            <a:r>
              <a:rPr sz="800" spc="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run.</a:t>
            </a:r>
            <a:endParaRPr sz="800">
              <a:latin typeface="Lucida Sans"/>
              <a:cs typeface="Lucida Sans"/>
            </a:endParaRPr>
          </a:p>
          <a:p>
            <a:pPr marL="266700" marR="81915" lvl="1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general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minimum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volume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requirements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55" dirty="0">
                <a:solidFill>
                  <a:srgbClr val="231F20"/>
                </a:solidFill>
                <a:latin typeface="Lucida Sans"/>
                <a:cs typeface="Lucida Sans"/>
              </a:rPr>
              <a:t>13  </a:t>
            </a:r>
            <a:r>
              <a:rPr sz="800" spc="-160" dirty="0">
                <a:solidFill>
                  <a:srgbClr val="231F20"/>
                </a:solidFill>
                <a:latin typeface="Lucida Sans"/>
                <a:cs typeface="Lucida Sans"/>
              </a:rPr>
              <a:t>mm 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16  </a:t>
            </a:r>
            <a:r>
              <a:rPr sz="800" spc="-160" dirty="0">
                <a:solidFill>
                  <a:srgbClr val="231F20"/>
                </a:solidFill>
                <a:latin typeface="Lucida Sans"/>
                <a:cs typeface="Lucida Sans"/>
              </a:rPr>
              <a:t>mm 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racks </a:t>
            </a:r>
            <a:r>
              <a:rPr sz="800" spc="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are: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87482" y="7221626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475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39957" y="7221626"/>
            <a:ext cx="1292860" cy="0"/>
          </a:xfrm>
          <a:custGeom>
            <a:avLst/>
            <a:gdLst/>
            <a:ahLst/>
            <a:cxnLst/>
            <a:rect l="l" t="t" r="r" b="b"/>
            <a:pathLst>
              <a:path w="1292860">
                <a:moveTo>
                  <a:pt x="0" y="0"/>
                </a:moveTo>
                <a:lnTo>
                  <a:pt x="1292669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32626" y="7221626"/>
            <a:ext cx="1286510" cy="0"/>
          </a:xfrm>
          <a:custGeom>
            <a:avLst/>
            <a:gdLst/>
            <a:ahLst/>
            <a:cxnLst/>
            <a:rect l="l" t="t" r="r" b="b"/>
            <a:pathLst>
              <a:path w="1286509">
                <a:moveTo>
                  <a:pt x="0" y="0"/>
                </a:moveTo>
                <a:lnTo>
                  <a:pt x="128609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43984" y="7054380"/>
            <a:ext cx="298069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16610" algn="l"/>
                <a:tab pos="1895475" algn="l"/>
              </a:tabLst>
            </a:pP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Rack	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Tube</a:t>
            </a:r>
            <a:r>
              <a:rPr sz="800" b="1" spc="4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Diameter*	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Minimum Sample</a:t>
            </a:r>
            <a:r>
              <a:rPr sz="800" b="1" spc="-3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Volume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0">
              <a:lnSpc>
                <a:spcPts val="905"/>
              </a:lnSpc>
            </a:pPr>
            <a:fld id="{81D60167-4931-47E6-BA6A-407CBD079E47}" type="slidenum">
              <a:rPr spc="-105" dirty="0"/>
              <a:pPr marL="50800">
                <a:lnSpc>
                  <a:spcPts val="905"/>
                </a:lnSpc>
              </a:pPr>
              <a:t>4</a:t>
            </a:fld>
            <a:endParaRPr spc="-105" dirty="0"/>
          </a:p>
        </p:txBody>
      </p:sp>
      <p:sp>
        <p:nvSpPr>
          <p:cNvPr id="9" name="object 9"/>
          <p:cNvSpPr txBox="1"/>
          <p:nvPr/>
        </p:nvSpPr>
        <p:spPr>
          <a:xfrm>
            <a:off x="4312386" y="7221816"/>
            <a:ext cx="302895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ct val="100000"/>
              </a:lnSpc>
            </a:pPr>
            <a:r>
              <a:rPr sz="800" spc="-155" dirty="0">
                <a:solidFill>
                  <a:srgbClr val="231F20"/>
                </a:solidFill>
                <a:latin typeface="Lucida Sans"/>
                <a:cs typeface="Lucida Sans"/>
              </a:rPr>
              <a:t>13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60" dirty="0">
                <a:solidFill>
                  <a:srgbClr val="231F20"/>
                </a:solidFill>
                <a:latin typeface="Lucida Sans"/>
                <a:cs typeface="Lucida Sans"/>
              </a:rPr>
              <a:t>mm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16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60" dirty="0">
                <a:solidFill>
                  <a:srgbClr val="231F20"/>
                </a:solidFill>
                <a:latin typeface="Lucida Sans"/>
                <a:cs typeface="Lucida Sans"/>
              </a:rPr>
              <a:t>mm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67579" y="7221816"/>
            <a:ext cx="837565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ct val="100000"/>
              </a:lnSpc>
            </a:pP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11.5  </a:t>
            </a:r>
            <a:r>
              <a:rPr sz="800" spc="-160" dirty="0">
                <a:solidFill>
                  <a:srgbClr val="231F20"/>
                </a:solidFill>
                <a:latin typeface="Lucida Sans"/>
                <a:cs typeface="Lucida Sans"/>
              </a:rPr>
              <a:t>mm  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–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14.0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60" dirty="0">
                <a:solidFill>
                  <a:srgbClr val="231F20"/>
                </a:solidFill>
                <a:latin typeface="Lucida Sans"/>
                <a:cs typeface="Lucida Sans"/>
              </a:rPr>
              <a:t>mm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15.0  </a:t>
            </a:r>
            <a:r>
              <a:rPr sz="800" spc="-160" dirty="0">
                <a:solidFill>
                  <a:srgbClr val="231F20"/>
                </a:solidFill>
                <a:latin typeface="Lucida Sans"/>
                <a:cs typeface="Lucida Sans"/>
              </a:rPr>
              <a:t>mm  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–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16.0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60" dirty="0">
                <a:solidFill>
                  <a:srgbClr val="231F20"/>
                </a:solidFill>
                <a:latin typeface="Lucida Sans"/>
                <a:cs typeface="Lucida Sans"/>
              </a:rPr>
              <a:t>mm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22770" y="7221816"/>
            <a:ext cx="306070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0.9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0.9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49674" y="7538504"/>
            <a:ext cx="3534410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 marR="5080" indent="-63500">
              <a:lnSpc>
                <a:spcPts val="850"/>
              </a:lnSpc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*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Refers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outer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diameter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round bottom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tubes.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See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Standard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Sample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Racks,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Tubes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Fill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Volumes,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minimum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volume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rack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 </a:t>
            </a:r>
            <a:r>
              <a:rPr sz="800" spc="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type.</a:t>
            </a:r>
            <a:endParaRPr sz="800">
              <a:latin typeface="Lucida Sans"/>
              <a:cs typeface="Lucida Sans"/>
            </a:endParaRPr>
          </a:p>
          <a:p>
            <a:pPr marL="63500">
              <a:lnSpc>
                <a:spcPct val="100000"/>
              </a:lnSpc>
              <a:spcBef>
                <a:spcPts val="390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CAUTION: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Do  not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put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55" dirty="0">
                <a:solidFill>
                  <a:srgbClr val="231F20"/>
                </a:solidFill>
                <a:latin typeface="Lucida Sans"/>
                <a:cs typeface="Lucida Sans"/>
              </a:rPr>
              <a:t>13  </a:t>
            </a:r>
            <a:r>
              <a:rPr sz="800" spc="-160" dirty="0">
                <a:solidFill>
                  <a:srgbClr val="231F20"/>
                </a:solidFill>
                <a:latin typeface="Lucida Sans"/>
                <a:cs typeface="Lucida Sans"/>
              </a:rPr>
              <a:t>mm 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16  </a:t>
            </a:r>
            <a:r>
              <a:rPr sz="800" spc="-160" dirty="0">
                <a:solidFill>
                  <a:srgbClr val="231F20"/>
                </a:solidFill>
                <a:latin typeface="Lucida Sans"/>
                <a:cs typeface="Lucida Sans"/>
              </a:rPr>
              <a:t>mm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rack.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49674" y="8104213"/>
            <a:ext cx="3536315" cy="1306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515" marR="93345" indent="-170815">
              <a:lnSpc>
                <a:spcPts val="850"/>
              </a:lnSpc>
              <a:buFont typeface="Arial"/>
              <a:buChar char="ǟ"/>
              <a:tabLst>
                <a:tab pos="184150" algn="l"/>
              </a:tabLst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frozen,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thaw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at </a:t>
            </a:r>
            <a:r>
              <a:rPr sz="800" spc="-145" dirty="0">
                <a:solidFill>
                  <a:srgbClr val="231F20"/>
                </a:solidFill>
                <a:latin typeface="Lucida Sans"/>
                <a:cs typeface="Lucida Sans"/>
              </a:rPr>
              <a:t>15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30°C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8°C.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Once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thawed,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8°C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hours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processed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immediately.</a:t>
            </a:r>
            <a:endParaRPr sz="800">
              <a:latin typeface="Lucida Sans"/>
              <a:cs typeface="Lucida Sans"/>
            </a:endParaRPr>
          </a:p>
          <a:p>
            <a:pPr marL="183515" indent="-170815">
              <a:lnSpc>
                <a:spcPts val="785"/>
              </a:lnSpc>
              <a:buFont typeface="Arial"/>
              <a:buChar char="ǟ"/>
              <a:tabLst>
                <a:tab pos="184150" algn="l"/>
              </a:tabLst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Vortex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 three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times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seconds.</a:t>
            </a:r>
            <a:endParaRPr sz="800">
              <a:latin typeface="Lucida Sans"/>
              <a:cs typeface="Lucida Sans"/>
            </a:endParaRPr>
          </a:p>
          <a:p>
            <a:pPr marL="183515" marR="59055" indent="-170815">
              <a:lnSpc>
                <a:spcPts val="850"/>
              </a:lnSpc>
              <a:spcBef>
                <a:spcPts val="65"/>
              </a:spcBef>
              <a:buFont typeface="Arial"/>
              <a:buChar char="ǟ"/>
              <a:tabLst>
                <a:tab pos="184150" algn="l"/>
              </a:tabLst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Centrifuge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showing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particulate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matter or turbidity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2,000</a:t>
            </a:r>
            <a:r>
              <a:rPr sz="800" i="1" spc="-75" dirty="0">
                <a:solidFill>
                  <a:srgbClr val="231F20"/>
                </a:solidFill>
                <a:latin typeface="Arial Narrow"/>
                <a:cs typeface="Arial Narrow"/>
              </a:rPr>
              <a:t>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minutes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before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loading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worktable.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Do  not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vortex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centrifugation.</a:t>
            </a:r>
            <a:endParaRPr sz="800">
              <a:latin typeface="Lucida Sans"/>
              <a:cs typeface="Lucida Sans"/>
            </a:endParaRPr>
          </a:p>
          <a:p>
            <a:pPr marL="183515" marR="5080" indent="-170815">
              <a:lnSpc>
                <a:spcPts val="850"/>
              </a:lnSpc>
              <a:buFont typeface="Arial"/>
              <a:buChar char="ǟ"/>
              <a:tabLst>
                <a:tab pos="184150" algn="l"/>
              </a:tabLst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Aliquot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clean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tubes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vials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if necessary. 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sizes.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Avoid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touching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inside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cap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when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opening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tubes.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Take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to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disturb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contents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while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removing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centrifuge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bottom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touched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tip.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Ensure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newly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aliquotted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retains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minimum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volume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indicated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preceding </a:t>
            </a:r>
            <a:r>
              <a:rPr sz="800" spc="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table.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00474" y="9448789"/>
            <a:ext cx="2646045" cy="133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i="1" spc="70" dirty="0">
                <a:solidFill>
                  <a:srgbClr val="231F20"/>
                </a:solidFill>
                <a:latin typeface="Arial Narrow"/>
                <a:cs typeface="Arial Narrow"/>
              </a:rPr>
              <a:t>“g”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refers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g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force,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not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revolutions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per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minute</a:t>
            </a: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(rpm).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 rot="18900000">
            <a:off x="-14607" y="4840693"/>
            <a:ext cx="7817879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3100" spc="-5" dirty="0">
                <a:latin typeface="Arial"/>
                <a:cs typeface="Arial"/>
              </a:rPr>
              <a:t>For Information Only - Not a </a:t>
            </a:r>
            <a:r>
              <a:rPr sz="3100" spc="-10" dirty="0">
                <a:latin typeface="Arial"/>
                <a:cs typeface="Arial"/>
              </a:rPr>
              <a:t>Controlled</a:t>
            </a:r>
            <a:r>
              <a:rPr sz="3100" spc="5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Copy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00" y="207263"/>
            <a:ext cx="3542665" cy="909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5415" marR="184785" indent="-132715">
              <a:lnSpc>
                <a:spcPts val="850"/>
              </a:lnSpc>
              <a:buSzPct val="87500"/>
              <a:buAutoNum type="arabicPeriod" startAt="7"/>
              <a:tabLst>
                <a:tab pos="146050" algn="l"/>
              </a:tabLst>
            </a:pP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Place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low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(if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applicable),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the patient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rack.</a:t>
            </a:r>
            <a:endParaRPr sz="800">
              <a:latin typeface="Lucida Sans"/>
              <a:cs typeface="Lucida Sans"/>
            </a:endParaRPr>
          </a:p>
          <a:p>
            <a:pPr marL="145415" indent="-132715">
              <a:lnSpc>
                <a:spcPts val="894"/>
              </a:lnSpc>
              <a:buSzPct val="87500"/>
              <a:buAutoNum type="arabicPeriod" startAt="7"/>
              <a:tabLst>
                <a:tab pos="146050" algn="l"/>
              </a:tabLst>
            </a:pP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Place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Vessels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subsystem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carrier.</a:t>
            </a:r>
            <a:endParaRPr sz="800">
              <a:latin typeface="Lucida Sans"/>
              <a:cs typeface="Lucida Sans"/>
            </a:endParaRPr>
          </a:p>
          <a:p>
            <a:pPr marL="145415" marR="78740" indent="-132715" algn="just">
              <a:lnSpc>
                <a:spcPts val="850"/>
              </a:lnSpc>
              <a:spcBef>
                <a:spcPts val="100"/>
              </a:spcBef>
              <a:buSzPct val="87500"/>
              <a:buAutoNum type="arabicPeriod" startAt="7"/>
              <a:tabLst>
                <a:tab pos="146050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Load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Preparation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System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96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Deep-  Well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worktable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described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Operating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Instructions.    </a:t>
            </a:r>
            <a:r>
              <a:rPr sz="1200" b="1" spc="37" baseline="-34722" dirty="0">
                <a:solidFill>
                  <a:srgbClr val="231F20"/>
                </a:solidFill>
                <a:latin typeface="Arial Narrow"/>
                <a:cs typeface="Arial Narrow"/>
              </a:rPr>
              <a:t>Number of</a:t>
            </a:r>
            <a:r>
              <a:rPr sz="1200" b="1" spc="209" baseline="-34722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200" b="1" spc="37" baseline="-34722" dirty="0">
                <a:solidFill>
                  <a:srgbClr val="231F20"/>
                </a:solidFill>
                <a:latin typeface="Arial Narrow"/>
                <a:cs typeface="Arial Narrow"/>
              </a:rPr>
              <a:t>Samples</a:t>
            </a:r>
            <a:endParaRPr sz="1200" baseline="-34722">
              <a:latin typeface="Arial Narrow"/>
              <a:cs typeface="Arial Narrow"/>
            </a:endParaRPr>
          </a:p>
          <a:p>
            <a:pPr marL="400685">
              <a:lnSpc>
                <a:spcPct val="100000"/>
              </a:lnSpc>
              <a:spcBef>
                <a:spcPts val="855"/>
              </a:spcBef>
              <a:tabLst>
                <a:tab pos="1307465" algn="l"/>
                <a:tab pos="1881505" algn="l"/>
                <a:tab pos="2496820" algn="l"/>
                <a:tab pos="3126740" algn="l"/>
              </a:tabLst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Reagent	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1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-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24	25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-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29	49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-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72	73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-</a:t>
            </a:r>
            <a:r>
              <a:rPr sz="800" b="1" spc="-7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96</a:t>
            </a:r>
            <a:endParaRPr sz="800">
              <a:latin typeface="Arial Narrow"/>
              <a:cs typeface="Arial Narrow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8600" y="1141526"/>
          <a:ext cx="3581399" cy="769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8047"/>
                <a:gridCol w="652987"/>
                <a:gridCol w="618439"/>
                <a:gridCol w="622757"/>
                <a:gridCol w="639169"/>
              </a:tblGrid>
              <a:tr h="14799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i="1" spc="-6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Microparticle</a:t>
                      </a:r>
                      <a:r>
                        <a:rPr sz="675" spc="-9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0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2643">
                <a:tc>
                  <a:txBody>
                    <a:bodyPr/>
                    <a:lstStyle/>
                    <a:p>
                      <a:pPr marL="50165">
                        <a:lnSpc>
                          <a:spcPts val="875"/>
                        </a:lnSpc>
                      </a:pPr>
                      <a:r>
                        <a:rPr sz="800" i="1" spc="-4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800" spc="-4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Lysis</a:t>
                      </a:r>
                      <a:r>
                        <a:rPr sz="675" spc="-6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(position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00" algn="r">
                        <a:lnSpc>
                          <a:spcPts val="875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75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75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875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2262">
                <a:tc>
                  <a:txBody>
                    <a:bodyPr/>
                    <a:lstStyle/>
                    <a:p>
                      <a:pPr marL="50165">
                        <a:lnSpc>
                          <a:spcPts val="869"/>
                        </a:lnSpc>
                      </a:pPr>
                      <a:r>
                        <a:rPr sz="800" i="1" spc="-4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800" spc="-4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Lysis</a:t>
                      </a:r>
                      <a:r>
                        <a:rPr sz="675" spc="-6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(position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869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Em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p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ty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69"/>
                        </a:lnSpc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Empty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9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869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1737">
                <a:tc>
                  <a:txBody>
                    <a:bodyPr/>
                    <a:lstStyle/>
                    <a:p>
                      <a:pPr marL="50165">
                        <a:lnSpc>
                          <a:spcPts val="910"/>
                        </a:lnSpc>
                      </a:pPr>
                      <a:r>
                        <a:rPr sz="800" i="1" spc="-6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Elution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Buffer</a:t>
                      </a:r>
                      <a:r>
                        <a:rPr sz="675" spc="-11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00" algn="r">
                        <a:lnSpc>
                          <a:spcPts val="91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1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1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91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2262">
                <a:tc>
                  <a:txBody>
                    <a:bodyPr/>
                    <a:lstStyle/>
                    <a:p>
                      <a:pPr marL="50165">
                        <a:lnSpc>
                          <a:spcPts val="869"/>
                        </a:lnSpc>
                      </a:pPr>
                      <a:r>
                        <a:rPr sz="800" i="1" spc="-5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Wash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675" spc="-8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00" algn="r">
                        <a:lnSpc>
                          <a:spcPts val="869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69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9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869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2262">
                <a:tc>
                  <a:txBody>
                    <a:bodyPr/>
                    <a:lstStyle/>
                    <a:p>
                      <a:pPr marL="50165">
                        <a:lnSpc>
                          <a:spcPts val="869"/>
                        </a:lnSpc>
                      </a:pPr>
                      <a:r>
                        <a:rPr sz="800" i="1" spc="-5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Wash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r>
                        <a:rPr sz="675" spc="-8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00" algn="r">
                        <a:lnSpc>
                          <a:spcPts val="869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69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9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869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bottles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514350" y="6443014"/>
            <a:ext cx="1035050" cy="0"/>
          </a:xfrm>
          <a:custGeom>
            <a:avLst/>
            <a:gdLst/>
            <a:ahLst/>
            <a:cxnLst/>
            <a:rect l="l" t="t" r="r" b="b"/>
            <a:pathLst>
              <a:path w="1035050">
                <a:moveTo>
                  <a:pt x="0" y="0"/>
                </a:moveTo>
                <a:lnTo>
                  <a:pt x="103505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49400" y="6443014"/>
            <a:ext cx="2120900" cy="0"/>
          </a:xfrm>
          <a:custGeom>
            <a:avLst/>
            <a:gdLst/>
            <a:ahLst/>
            <a:cxnLst/>
            <a:rect l="l" t="t" r="r" b="b"/>
            <a:pathLst>
              <a:path w="2120900">
                <a:moveTo>
                  <a:pt x="0" y="0"/>
                </a:moveTo>
                <a:lnTo>
                  <a:pt x="21209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4350" y="5443270"/>
            <a:ext cx="1035050" cy="0"/>
          </a:xfrm>
          <a:custGeom>
            <a:avLst/>
            <a:gdLst/>
            <a:ahLst/>
            <a:cxnLst/>
            <a:rect l="l" t="t" r="r" b="b"/>
            <a:pathLst>
              <a:path w="1035050">
                <a:moveTo>
                  <a:pt x="0" y="0"/>
                </a:moveTo>
                <a:lnTo>
                  <a:pt x="103505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9400" y="5443270"/>
            <a:ext cx="2120900" cy="0"/>
          </a:xfrm>
          <a:custGeom>
            <a:avLst/>
            <a:gdLst/>
            <a:ahLst/>
            <a:cxnLst/>
            <a:rect l="l" t="t" r="r" b="b"/>
            <a:pathLst>
              <a:path w="2120900">
                <a:moveTo>
                  <a:pt x="0" y="0"/>
                </a:moveTo>
                <a:lnTo>
                  <a:pt x="212090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5874" y="1938502"/>
            <a:ext cx="3583304" cy="3486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05"/>
              </a:lnSpc>
            </a:pPr>
            <a:r>
              <a:rPr sz="675" spc="-22" baseline="30864" dirty="0">
                <a:solidFill>
                  <a:srgbClr val="231F20"/>
                </a:solidFill>
                <a:latin typeface="Lucida Sans"/>
                <a:cs typeface="Lucida Sans"/>
              </a:rPr>
              <a:t>a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number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required </a:t>
            </a:r>
            <a:r>
              <a:rPr sz="800" i="1" spc="-6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Microparticle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bottles never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exceeds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 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bottles.</a:t>
            </a:r>
            <a:endParaRPr sz="800">
              <a:latin typeface="Lucida Sans"/>
              <a:cs typeface="Lucida Sans"/>
            </a:endParaRPr>
          </a:p>
          <a:p>
            <a:pPr marL="76200" marR="35560" indent="-64135">
              <a:lnSpc>
                <a:spcPts val="850"/>
              </a:lnSpc>
              <a:spcBef>
                <a:spcPts val="65"/>
              </a:spcBef>
            </a:pPr>
            <a:r>
              <a:rPr sz="675" spc="-82" baseline="30864" dirty="0">
                <a:solidFill>
                  <a:srgbClr val="231F20"/>
                </a:solidFill>
                <a:latin typeface="Lucida Sans"/>
                <a:cs typeface="Lucida Sans"/>
              </a:rPr>
              <a:t>b</a:t>
            </a:r>
            <a:r>
              <a:rPr sz="675" spc="44" baseline="3086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applications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where one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bottles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i="1" spc="-4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Lysis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required,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they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both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poured into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i="1" spc="-4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Lysis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vessel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position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applications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where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four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bottles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i="1" spc="-4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Lysis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required,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poured into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i="1" spc="-4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Lysis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vessel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position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remainder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poured into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i="1" spc="-4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Lysis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vessel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position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2.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bottle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i="1" spc="-4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Lysis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requires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500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µL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IC.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810"/>
              </a:lnSpc>
            </a:pPr>
            <a:r>
              <a:rPr sz="675" spc="-7" baseline="30864" dirty="0">
                <a:solidFill>
                  <a:srgbClr val="231F20"/>
                </a:solidFill>
                <a:latin typeface="Lucida Sans"/>
                <a:cs typeface="Lucida Sans"/>
              </a:rPr>
              <a:t>c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many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four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bottles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pooled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one  </a:t>
            </a:r>
            <a:r>
              <a:rPr sz="800" spc="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vessel.</a:t>
            </a:r>
            <a:endParaRPr sz="800">
              <a:latin typeface="Lucida Sans"/>
              <a:cs typeface="Lucida Sans"/>
            </a:endParaRPr>
          </a:p>
          <a:p>
            <a:pPr marL="183515" marR="184785" indent="-170815">
              <a:lnSpc>
                <a:spcPts val="850"/>
              </a:lnSpc>
              <a:spcBef>
                <a:spcPts val="90"/>
              </a:spcBef>
              <a:buAutoNum type="arabicPeriod" startAt="10"/>
              <a:tabLst>
                <a:tab pos="18415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Extraction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screen,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select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appropriate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application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file.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Initiate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extraction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protocol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described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Operating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Instruction.</a:t>
            </a:r>
            <a:endParaRPr sz="800">
              <a:latin typeface="Lucida Sans"/>
              <a:cs typeface="Lucida Sans"/>
            </a:endParaRPr>
          </a:p>
          <a:p>
            <a:pPr marL="266700" marR="5080" lvl="1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Enter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calibrator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(needed if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curve has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been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4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45" dirty="0">
                <a:solidFill>
                  <a:srgbClr val="231F20"/>
                </a:solidFill>
                <a:latin typeface="Arial Narrow"/>
                <a:cs typeface="Arial Narrow"/>
              </a:rPr>
              <a:t>rt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)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 lot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specific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values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Sample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Extraction: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Assay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Details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screen.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Lot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specific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values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specified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Calibrator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Kit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card.</a:t>
            </a:r>
            <a:endParaRPr sz="800">
              <a:latin typeface="Lucida Sans"/>
              <a:cs typeface="Lucida Sans"/>
            </a:endParaRPr>
          </a:p>
          <a:p>
            <a:pPr marL="63500">
              <a:lnSpc>
                <a:spcPct val="100000"/>
              </a:lnSpc>
              <a:spcBef>
                <a:spcPts val="340"/>
              </a:spcBef>
            </a:pP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Verify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that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i="1" spc="10" dirty="0">
                <a:solidFill>
                  <a:srgbClr val="231F20"/>
                </a:solidFill>
                <a:latin typeface="Arial Narrow"/>
                <a:cs typeface="Arial Narrow"/>
              </a:rPr>
              <a:t>values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entered </a:t>
            </a: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match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i="1" spc="10" dirty="0">
                <a:solidFill>
                  <a:srgbClr val="231F20"/>
                </a:solidFill>
                <a:latin typeface="Arial Narrow"/>
                <a:cs typeface="Arial Narrow"/>
              </a:rPr>
              <a:t>values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on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lot </a:t>
            </a: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specific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kit</a:t>
            </a:r>
            <a:r>
              <a:rPr sz="800" i="1" spc="19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cards.</a:t>
            </a:r>
            <a:endParaRPr sz="800">
              <a:latin typeface="Arial Narrow"/>
              <a:cs typeface="Arial Narrow"/>
            </a:endParaRPr>
          </a:p>
          <a:p>
            <a:pPr marL="266700" marR="24765" lvl="1" indent="-127000">
              <a:lnSpc>
                <a:spcPts val="850"/>
              </a:lnSpc>
              <a:spcBef>
                <a:spcPts val="555"/>
              </a:spcBef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i="1" spc="-1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15" dirty="0">
                <a:solidFill>
                  <a:srgbClr val="231F20"/>
                </a:solidFill>
                <a:latin typeface="Arial Narrow"/>
                <a:cs typeface="Arial Narrow"/>
              </a:rPr>
              <a:t>2000</a:t>
            </a:r>
            <a:r>
              <a:rPr sz="800" b="1" i="1" spc="-15" dirty="0">
                <a:solidFill>
                  <a:srgbClr val="231F20"/>
                </a:solidFill>
                <a:latin typeface="Arial"/>
                <a:cs typeface="Arial"/>
              </a:rPr>
              <a:t>sp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Master </a:t>
            </a:r>
            <a:r>
              <a:rPr sz="800" b="1" spc="50" dirty="0">
                <a:solidFill>
                  <a:srgbClr val="231F20"/>
                </a:solidFill>
                <a:latin typeface="Arial Narrow"/>
                <a:cs typeface="Arial Narrow"/>
              </a:rPr>
              <a:t>Mix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Addition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protocol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(step 13)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must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be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initiated  within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60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minutes after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completion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Sample</a:t>
            </a:r>
            <a:r>
              <a:rPr sz="800" b="1" spc="11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Preparation.</a:t>
            </a:r>
            <a:endParaRPr sz="800">
              <a:latin typeface="Arial Narrow"/>
              <a:cs typeface="Arial Narrow"/>
            </a:endParaRPr>
          </a:p>
          <a:p>
            <a:pPr marL="63500">
              <a:lnSpc>
                <a:spcPct val="100000"/>
              </a:lnSpc>
              <a:spcBef>
                <a:spcPts val="340"/>
              </a:spcBef>
            </a:pP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Change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gloves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before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handling the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amplification</a:t>
            </a:r>
            <a:r>
              <a:rPr sz="800" i="1" spc="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reagents.</a:t>
            </a:r>
            <a:endParaRPr sz="800">
              <a:latin typeface="Arial Narrow"/>
              <a:cs typeface="Arial Narrow"/>
            </a:endParaRPr>
          </a:p>
          <a:p>
            <a:pPr marL="146050" marR="73660" indent="-133350">
              <a:lnSpc>
                <a:spcPts val="850"/>
              </a:lnSpc>
              <a:spcBef>
                <a:spcPts val="625"/>
              </a:spcBef>
              <a:buSzPct val="87500"/>
              <a:buAutoNum type="arabicPeriod" startAt="11"/>
              <a:tabLst>
                <a:tab pos="146050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those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customers processing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batch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size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between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49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88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prior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beginning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Master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Mix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Addition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protocol,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fill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columns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indicated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table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below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distilled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 deionized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water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mWash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buffer  using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following </a:t>
            </a:r>
            <a:r>
              <a:rPr sz="800" spc="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instructions:</a:t>
            </a:r>
            <a:endParaRPr sz="800">
              <a:latin typeface="Lucida Sans"/>
              <a:cs typeface="Lucida Sans"/>
            </a:endParaRPr>
          </a:p>
          <a:p>
            <a:pPr marL="266700" marR="207010" lvl="1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Place 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new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Splash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Free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Support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Base.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DO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NOT touch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surface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or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bottom of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96-Well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Optical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Reaction</a:t>
            </a:r>
            <a:r>
              <a:rPr sz="800" b="1" spc="-2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Plate.</a:t>
            </a:r>
            <a:endParaRPr sz="800">
              <a:latin typeface="Arial Narrow"/>
              <a:cs typeface="Arial Narrow"/>
            </a:endParaRPr>
          </a:p>
          <a:p>
            <a:pPr marL="266700" marR="92710" lvl="1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7335" algn="l"/>
              </a:tabLst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Using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add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100 </a:t>
            </a:r>
            <a:r>
              <a:rPr sz="800" b="1" spc="-20" dirty="0">
                <a:solidFill>
                  <a:srgbClr val="231F20"/>
                </a:solidFill>
                <a:latin typeface="Arial Narrow"/>
                <a:cs typeface="Arial Narrow"/>
              </a:rPr>
              <a:t>µL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distilled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deionized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water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Wash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buffer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well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following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columns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based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batch</a:t>
            </a:r>
            <a:r>
              <a:rPr sz="800" spc="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size:</a:t>
            </a:r>
            <a:endParaRPr sz="800">
              <a:latin typeface="Lucida Sans"/>
              <a:cs typeface="Lucida Sans"/>
            </a:endParaRPr>
          </a:p>
          <a:p>
            <a:pPr marL="415925">
              <a:lnSpc>
                <a:spcPct val="100000"/>
              </a:lnSpc>
              <a:spcBef>
                <a:spcPts val="340"/>
              </a:spcBef>
              <a:tabLst>
                <a:tab pos="1442085" algn="l"/>
              </a:tabLst>
            </a:pP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Batch/Sample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Size	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Complete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Empty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Column(s) to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Fill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with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Water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49700" y="9523848"/>
            <a:ext cx="34061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05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suggestive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corrective actions.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controls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out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range,   </a:t>
            </a:r>
            <a:r>
              <a:rPr sz="800" spc="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7299" y="9535080"/>
            <a:ext cx="276733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05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Operating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Instructions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0">
              <a:lnSpc>
                <a:spcPts val="905"/>
              </a:lnSpc>
            </a:pPr>
            <a:fld id="{81D60167-4931-47E6-BA6A-407CBD079E47}" type="slidenum">
              <a:rPr spc="-105" dirty="0"/>
              <a:pPr marL="50800">
                <a:lnSpc>
                  <a:spcPts val="905"/>
                </a:lnSpc>
              </a:pPr>
              <a:t>5</a:t>
            </a:fld>
            <a:endParaRPr spc="-105" dirty="0"/>
          </a:p>
        </p:txBody>
      </p:sp>
      <p:sp>
        <p:nvSpPr>
          <p:cNvPr id="9" name="object 9"/>
          <p:cNvSpPr txBox="1"/>
          <p:nvPr/>
        </p:nvSpPr>
        <p:spPr>
          <a:xfrm>
            <a:off x="859109" y="5457494"/>
            <a:ext cx="346075" cy="967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49 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–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56</a:t>
            </a:r>
            <a:endParaRPr sz="800">
              <a:latin typeface="Lucida Sans"/>
              <a:cs typeface="Lucida Sans"/>
            </a:endParaRPr>
          </a:p>
          <a:p>
            <a:pPr marL="15875">
              <a:lnSpc>
                <a:spcPct val="100000"/>
              </a:lnSpc>
              <a:spcBef>
                <a:spcPts val="350"/>
              </a:spcBef>
            </a:pPr>
            <a:r>
              <a:rPr sz="800" spc="-135" dirty="0">
                <a:solidFill>
                  <a:srgbClr val="231F20"/>
                </a:solidFill>
                <a:latin typeface="Lucida Sans"/>
                <a:cs typeface="Lucida Sans"/>
              </a:rPr>
              <a:t>57  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–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 64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65 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–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72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73 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–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80</a:t>
            </a:r>
            <a:endParaRPr sz="800">
              <a:latin typeface="Lucida Sans"/>
              <a:cs typeface="Lucida Sans"/>
            </a:endParaRPr>
          </a:p>
          <a:p>
            <a:pPr marL="15875">
              <a:lnSpc>
                <a:spcPct val="100000"/>
              </a:lnSpc>
              <a:spcBef>
                <a:spcPts val="350"/>
              </a:spcBef>
            </a:pPr>
            <a:r>
              <a:rPr sz="800" spc="-135" dirty="0">
                <a:solidFill>
                  <a:srgbClr val="231F20"/>
                </a:solidFill>
                <a:latin typeface="Lucida Sans"/>
                <a:cs typeface="Lucida Sans"/>
              </a:rPr>
              <a:t>81  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–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 88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89 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–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96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22245" y="5457494"/>
            <a:ext cx="575310" cy="967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 indent="-81280" algn="ctr">
              <a:lnSpc>
                <a:spcPct val="100000"/>
              </a:lnSpc>
              <a:buAutoNum type="arabicPlain" startAt="8"/>
              <a:tabLst>
                <a:tab pos="116205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through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12</a:t>
            </a:r>
            <a:endParaRPr sz="800">
              <a:latin typeface="Lucida Sans"/>
              <a:cs typeface="Lucida Sans"/>
            </a:endParaRPr>
          </a:p>
          <a:p>
            <a:pPr marL="115570" indent="-81280" algn="ctr">
              <a:lnSpc>
                <a:spcPct val="100000"/>
              </a:lnSpc>
              <a:spcBef>
                <a:spcPts val="350"/>
              </a:spcBef>
              <a:buAutoNum type="arabicPlain" startAt="8"/>
              <a:tabLst>
                <a:tab pos="116205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through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12</a:t>
            </a:r>
            <a:endParaRPr sz="800">
              <a:latin typeface="Lucida Sans"/>
              <a:cs typeface="Lucida Sans"/>
            </a:endParaRPr>
          </a:p>
          <a:p>
            <a:pPr marL="137160" indent="-124460" algn="ctr">
              <a:lnSpc>
                <a:spcPct val="100000"/>
              </a:lnSpc>
              <a:spcBef>
                <a:spcPts val="350"/>
              </a:spcBef>
              <a:buAutoNum type="arabicPlain" startAt="8"/>
              <a:tabLst>
                <a:tab pos="13716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through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12</a:t>
            </a:r>
            <a:endParaRPr sz="800">
              <a:latin typeface="Lucida Sans"/>
              <a:cs typeface="Lucida Sans"/>
            </a:endParaRPr>
          </a:p>
          <a:p>
            <a:pPr marL="217170" indent="-132080" algn="ctr">
              <a:lnSpc>
                <a:spcPct val="100000"/>
              </a:lnSpc>
              <a:spcBef>
                <a:spcPts val="350"/>
              </a:spcBef>
              <a:buAutoNum type="arabicPlain" startAt="8"/>
              <a:tabLst>
                <a:tab pos="217804" algn="l"/>
              </a:tabLst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12</a:t>
            </a:r>
            <a:endParaRPr sz="800">
              <a:latin typeface="Lucida Sans"/>
              <a:cs typeface="Lucida Sans"/>
            </a:endParaRPr>
          </a:p>
          <a:p>
            <a:pPr marR="2540" algn="ctr">
              <a:lnSpc>
                <a:spcPct val="100000"/>
              </a:lnSpc>
              <a:spcBef>
                <a:spcPts val="350"/>
              </a:spcBef>
            </a:pPr>
            <a:r>
              <a:rPr sz="800" spc="-190" dirty="0">
                <a:solidFill>
                  <a:srgbClr val="231F20"/>
                </a:solidFill>
                <a:latin typeface="Lucida Sans"/>
                <a:cs typeface="Lucida Sans"/>
              </a:rPr>
              <a:t>12</a:t>
            </a:r>
            <a:endParaRPr sz="80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NONE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5900" y="6444030"/>
            <a:ext cx="3550285" cy="311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5950" marR="292735" indent="-317500">
              <a:lnSpc>
                <a:spcPts val="90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Be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sure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read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column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numbers on the top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96-Well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Optical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Reaction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Plate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ensure correct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column(s)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are 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filled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with</a:t>
            </a:r>
            <a:r>
              <a:rPr sz="800" b="1" spc="-1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water.</a:t>
            </a:r>
            <a:endParaRPr sz="800">
              <a:latin typeface="Arial Narrow"/>
              <a:cs typeface="Arial Narrow"/>
            </a:endParaRPr>
          </a:p>
          <a:p>
            <a:pPr marL="63500">
              <a:lnSpc>
                <a:spcPct val="100000"/>
              </a:lnSpc>
              <a:spcBef>
                <a:spcPts val="545"/>
              </a:spcBef>
            </a:pP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Change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gloves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before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handling the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amplification</a:t>
            </a:r>
            <a:r>
              <a:rPr sz="800" i="1" spc="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reagents.</a:t>
            </a:r>
            <a:endParaRPr sz="800">
              <a:latin typeface="Arial Narrow"/>
              <a:cs typeface="Arial Narrow"/>
            </a:endParaRPr>
          </a:p>
          <a:p>
            <a:pPr marL="145415" marR="12700" indent="-132715">
              <a:lnSpc>
                <a:spcPts val="850"/>
              </a:lnSpc>
              <a:spcBef>
                <a:spcPts val="430"/>
              </a:spcBef>
              <a:buSzPct val="87500"/>
              <a:buAutoNum type="arabicPeriod" startAt="12"/>
              <a:tabLst>
                <a:tab pos="146050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Load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reagents, the master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mix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vial,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96-well Optical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worktable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preparation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completed.</a:t>
            </a:r>
            <a:endParaRPr sz="800">
              <a:latin typeface="Lucida Sans"/>
              <a:cs typeface="Lucida Sans"/>
            </a:endParaRPr>
          </a:p>
          <a:p>
            <a:pPr marL="266700" lvl="1" indent="-127000">
              <a:lnSpc>
                <a:spcPts val="785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Pack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supports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reactions.</a:t>
            </a:r>
            <a:endParaRPr sz="800">
              <a:latin typeface="Lucida Sans"/>
              <a:cs typeface="Lucida Sans"/>
            </a:endParaRPr>
          </a:p>
          <a:p>
            <a:pPr marL="266700" marR="40005" lvl="1" indent="-127000">
              <a:lnSpc>
                <a:spcPts val="850"/>
              </a:lnSpc>
              <a:spcBef>
                <a:spcPts val="6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second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Pack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support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25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48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reactions,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third  to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support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49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72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reactions,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fourth to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support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up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96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reactions.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maximum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96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reactions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performed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</a:t>
            </a:r>
            <a:r>
              <a:rPr sz="800" spc="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run.</a:t>
            </a:r>
            <a:endParaRPr sz="800">
              <a:latin typeface="Lucida Sans"/>
              <a:cs typeface="Lucida Sans"/>
            </a:endParaRPr>
          </a:p>
          <a:p>
            <a:pPr marL="266700" marR="82550" lvl="1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Prior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opening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reagents,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ensure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contents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bottom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vials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 tapping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vials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upright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position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bench.</a:t>
            </a:r>
            <a:endParaRPr sz="800">
              <a:latin typeface="Lucida Sans"/>
              <a:cs typeface="Lucida Sans"/>
            </a:endParaRPr>
          </a:p>
          <a:p>
            <a:pPr marL="266700" lvl="1" indent="-127000">
              <a:lnSpc>
                <a:spcPts val="819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Remove 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vial </a:t>
            </a:r>
            <a:r>
              <a:rPr sz="800" spc="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caps.</a:t>
            </a:r>
            <a:endParaRPr sz="800">
              <a:latin typeface="Lucida Sans"/>
              <a:cs typeface="Lucida Sans"/>
            </a:endParaRPr>
          </a:p>
          <a:p>
            <a:pPr marL="145415" marR="71120" indent="-132715">
              <a:lnSpc>
                <a:spcPts val="850"/>
              </a:lnSpc>
              <a:spcBef>
                <a:spcPts val="100"/>
              </a:spcBef>
              <a:buSzPct val="87500"/>
              <a:buAutoNum type="arabicPeriod" startAt="12"/>
              <a:tabLst>
                <a:tab pos="146050" algn="l"/>
              </a:tabLst>
            </a:pP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Select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appropriate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deep well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Master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Mix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Addition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screen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matches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corresponding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preparation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extraction.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Initiate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Master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Mix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Addition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protocol.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Follow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instructions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described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Operating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Instructions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section.</a:t>
            </a:r>
            <a:endParaRPr sz="800">
              <a:latin typeface="Lucida Sans"/>
              <a:cs typeface="Lucida Sans"/>
            </a:endParaRPr>
          </a:p>
          <a:p>
            <a:pPr marL="266700" marR="69215" lvl="1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i="1" spc="-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10" dirty="0">
                <a:solidFill>
                  <a:srgbClr val="231F20"/>
                </a:solidFill>
                <a:latin typeface="Arial Narrow"/>
                <a:cs typeface="Arial Narrow"/>
              </a:rPr>
              <a:t>2000</a:t>
            </a:r>
            <a:r>
              <a:rPr sz="800" b="1" i="1" spc="-10" dirty="0">
                <a:solidFill>
                  <a:srgbClr val="231F20"/>
                </a:solidFill>
                <a:latin typeface="Arial"/>
                <a:cs typeface="Arial"/>
              </a:rPr>
              <a:t>rt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protocol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(step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17)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must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be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started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within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50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minutes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of 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initiation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Master </a:t>
            </a:r>
            <a:r>
              <a:rPr sz="800" b="1" spc="50" dirty="0">
                <a:solidFill>
                  <a:srgbClr val="231F20"/>
                </a:solidFill>
                <a:latin typeface="Arial Narrow"/>
                <a:cs typeface="Arial Narrow"/>
              </a:rPr>
              <a:t>Mix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Addition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protocol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(step</a:t>
            </a:r>
            <a:r>
              <a:rPr sz="800" b="1" spc="9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13).</a:t>
            </a:r>
            <a:endParaRPr sz="800">
              <a:latin typeface="Arial Narrow"/>
              <a:cs typeface="Arial Narrow"/>
            </a:endParaRPr>
          </a:p>
          <a:p>
            <a:pPr marL="183515" indent="-170815">
              <a:lnSpc>
                <a:spcPts val="890"/>
              </a:lnSpc>
              <a:buAutoNum type="arabicPeriod" startAt="12"/>
              <a:tabLst>
                <a:tab pos="184150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Switch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initialize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area.</a:t>
            </a:r>
            <a:endParaRPr sz="800">
              <a:latin typeface="Lucida Sans"/>
              <a:cs typeface="Lucida Sans"/>
            </a:endParaRPr>
          </a:p>
          <a:p>
            <a:pPr marL="266700" lvl="1" indent="-127000">
              <a:lnSpc>
                <a:spcPct val="100000"/>
              </a:lnSpc>
              <a:spcBef>
                <a:spcPts val="12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i="1" spc="-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10" dirty="0">
                <a:solidFill>
                  <a:srgbClr val="231F20"/>
                </a:solidFill>
                <a:latin typeface="Arial Narrow"/>
                <a:cs typeface="Arial Narrow"/>
              </a:rPr>
              <a:t>2000</a:t>
            </a:r>
            <a:r>
              <a:rPr sz="800" b="1" i="1" spc="-10" dirty="0">
                <a:solidFill>
                  <a:srgbClr val="231F20"/>
                </a:solidFill>
                <a:latin typeface="Arial"/>
                <a:cs typeface="Arial"/>
              </a:rPr>
              <a:t>rt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requires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15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minutes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warm</a:t>
            </a:r>
            <a:r>
              <a:rPr sz="800" b="1" spc="4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up.</a:t>
            </a:r>
            <a:endParaRPr sz="800">
              <a:latin typeface="Arial Narrow"/>
              <a:cs typeface="Arial Narrow"/>
            </a:endParaRPr>
          </a:p>
          <a:p>
            <a:pPr marL="381000" marR="5080" indent="-317500">
              <a:lnSpc>
                <a:spcPts val="900"/>
              </a:lnSpc>
              <a:spcBef>
                <a:spcPts val="430"/>
              </a:spcBef>
            </a:pP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Change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laboratory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coats and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gloves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before returning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to the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sample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preparation  area.</a:t>
            </a:r>
            <a:endParaRPr sz="800">
              <a:latin typeface="Arial Narrow"/>
              <a:cs typeface="Arial Narrow"/>
            </a:endParaRPr>
          </a:p>
          <a:p>
            <a:pPr marL="183515" indent="-170815">
              <a:lnSpc>
                <a:spcPts val="905"/>
              </a:lnSpc>
              <a:spcBef>
                <a:spcPts val="65"/>
              </a:spcBef>
              <a:buAutoNum type="arabicPeriod" startAt="15"/>
              <a:tabLst>
                <a:tab pos="184150" algn="l"/>
              </a:tabLst>
            </a:pP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Seal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after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 </a:t>
            </a:r>
            <a:r>
              <a:rPr sz="8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</a:t>
            </a:r>
            <a:endParaRPr sz="800">
              <a:latin typeface="Arial Narrow"/>
              <a:cs typeface="Arial Narrow"/>
            </a:endParaRPr>
          </a:p>
          <a:p>
            <a:pPr marL="183515">
              <a:lnSpc>
                <a:spcPts val="905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has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completed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addition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master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mix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according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49700" y="213512"/>
            <a:ext cx="3595370" cy="3884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515" marR="20320" indent="-170815">
              <a:lnSpc>
                <a:spcPts val="850"/>
              </a:lnSpc>
              <a:buAutoNum type="arabicPeriod" startAt="16"/>
              <a:tabLst>
                <a:tab pos="184150" algn="l"/>
              </a:tabLst>
            </a:pP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Place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sealed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Splash-Free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Support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Base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transfer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i="1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Amplification</a:t>
            </a:r>
            <a:r>
              <a:rPr sz="900" b="1" spc="-6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Area</a:t>
            </a:r>
            <a:endParaRPr sz="900">
              <a:latin typeface="Arial Narrow"/>
              <a:cs typeface="Arial Narrow"/>
            </a:endParaRPr>
          </a:p>
          <a:p>
            <a:pPr marL="183515" marR="68580" indent="-170815">
              <a:lnSpc>
                <a:spcPts val="850"/>
              </a:lnSpc>
              <a:spcBef>
                <a:spcPts val="130"/>
              </a:spcBef>
              <a:buAutoNum type="arabicPeriod" startAt="17"/>
              <a:tabLst>
                <a:tab pos="184150" algn="l"/>
              </a:tabLst>
            </a:pP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Place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instrument.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Protocol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screen,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select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appropriate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application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file.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Initiate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protocol,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described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 Manual,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Operating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Instructions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POST </a:t>
            </a:r>
            <a:r>
              <a:rPr sz="1100" b="1" spc="25" dirty="0">
                <a:solidFill>
                  <a:srgbClr val="231F20"/>
                </a:solidFill>
                <a:latin typeface="Arial Narrow"/>
                <a:cs typeface="Arial Narrow"/>
              </a:rPr>
              <a:t>PROCESSING</a:t>
            </a:r>
            <a:r>
              <a:rPr sz="1100" b="1" spc="-1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PROCEDURES</a:t>
            </a:r>
            <a:endParaRPr sz="1100">
              <a:latin typeface="Arial Narrow"/>
              <a:cs typeface="Arial Narrow"/>
            </a:endParaRPr>
          </a:p>
          <a:p>
            <a:pPr marL="145415" marR="5080" indent="-132715">
              <a:lnSpc>
                <a:spcPts val="850"/>
              </a:lnSpc>
              <a:spcBef>
                <a:spcPts val="310"/>
              </a:spcBef>
              <a:buSzPct val="87500"/>
              <a:buAutoNum type="arabicPeriod"/>
              <a:tabLst>
                <a:tab pos="146050" algn="l"/>
              </a:tabLst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Remove 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96-Deep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Well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worktable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dispose according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Manual.</a:t>
            </a:r>
            <a:endParaRPr sz="800">
              <a:latin typeface="Lucida Sans"/>
              <a:cs typeface="Lucida Sans"/>
            </a:endParaRPr>
          </a:p>
          <a:p>
            <a:pPr marL="145415" marR="101600" indent="-132715">
              <a:lnSpc>
                <a:spcPts val="850"/>
              </a:lnSpc>
              <a:spcBef>
                <a:spcPts val="70"/>
              </a:spcBef>
              <a:buSzPct val="87500"/>
              <a:buAutoNum type="arabicPeriod"/>
              <a:tabLst>
                <a:tab pos="146050" algn="l"/>
              </a:tabLst>
            </a:pP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Place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sealable plastic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bag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dispose according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along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gloves  used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handle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plate.</a:t>
            </a:r>
            <a:endParaRPr sz="800">
              <a:latin typeface="Lucida Sans"/>
              <a:cs typeface="Lucida Sans"/>
            </a:endParaRPr>
          </a:p>
          <a:p>
            <a:pPr marL="145415" indent="-132715">
              <a:lnSpc>
                <a:spcPts val="860"/>
              </a:lnSpc>
              <a:buSzPct val="87500"/>
              <a:buAutoNum type="arabicPeriod"/>
              <a:tabLst>
                <a:tab pos="146050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Clean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Splash-Free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Support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Base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before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next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according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</a:t>
            </a:r>
            <a:endParaRPr sz="800">
              <a:latin typeface="Lucida Sans"/>
              <a:cs typeface="Lucida Sans"/>
            </a:endParaRPr>
          </a:p>
          <a:p>
            <a:pPr marL="145415">
              <a:lnSpc>
                <a:spcPts val="875"/>
              </a:lnSpc>
            </a:pP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Manual.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1290"/>
              </a:lnSpc>
            </a:pPr>
            <a:r>
              <a:rPr sz="1100" b="1" spc="15" dirty="0">
                <a:solidFill>
                  <a:srgbClr val="231F20"/>
                </a:solidFill>
                <a:latin typeface="Arial Narrow"/>
                <a:cs typeface="Arial Narrow"/>
              </a:rPr>
              <a:t>QUALITY </a:t>
            </a:r>
            <a:r>
              <a:rPr sz="1100" b="1" spc="25" dirty="0">
                <a:solidFill>
                  <a:srgbClr val="231F20"/>
                </a:solidFill>
                <a:latin typeface="Arial Narrow"/>
                <a:cs typeface="Arial Narrow"/>
              </a:rPr>
              <a:t>CONTROL</a:t>
            </a:r>
            <a:r>
              <a:rPr sz="1100" b="1" spc="4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PROCEDURES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900" b="1" i="1" spc="-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900" b="1" spc="-10" dirty="0">
                <a:solidFill>
                  <a:srgbClr val="231F20"/>
                </a:solidFill>
                <a:latin typeface="Arial Narrow"/>
                <a:cs typeface="Arial Narrow"/>
              </a:rPr>
              <a:t>2000</a:t>
            </a:r>
            <a:r>
              <a:rPr sz="900" b="1" i="1" spc="-10" dirty="0">
                <a:solidFill>
                  <a:srgbClr val="231F20"/>
                </a:solidFill>
                <a:latin typeface="Arial"/>
                <a:cs typeface="Arial"/>
              </a:rPr>
              <a:t>rt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Optical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Calibration</a:t>
            </a:r>
            <a:endParaRPr sz="900">
              <a:latin typeface="Arial Narrow"/>
              <a:cs typeface="Arial Narrow"/>
            </a:endParaRPr>
          </a:p>
          <a:p>
            <a:pPr marL="12700" marR="76200">
              <a:lnSpc>
                <a:spcPct val="96000"/>
              </a:lnSpc>
              <a:spcBef>
                <a:spcPts val="50"/>
              </a:spcBef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Procedures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detailed description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how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perform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Calibration.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required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accurate</a:t>
            </a:r>
            <a:endParaRPr sz="800">
              <a:latin typeface="Lucida Sans"/>
              <a:cs typeface="Lucida Sans"/>
            </a:endParaRPr>
          </a:p>
          <a:p>
            <a:pPr marL="12700" marR="76200">
              <a:lnSpc>
                <a:spcPts val="850"/>
              </a:lnSpc>
              <a:spcBef>
                <a:spcPts val="10"/>
              </a:spcBef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measurement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discrimination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dye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fluorescence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905"/>
              </a:lnSpc>
              <a:spcBef>
                <a:spcPts val="2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following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used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calibrate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905"/>
              </a:lnSpc>
            </a:pP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assay: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905"/>
              </a:lnSpc>
              <a:spcBef>
                <a:spcPts val="3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FAM</a:t>
            </a:r>
            <a:r>
              <a:rPr sz="675" spc="-97" baseline="30864" dirty="0">
                <a:solidFill>
                  <a:srgbClr val="231F20"/>
                </a:solidFill>
                <a:latin typeface="Lucida Sans"/>
                <a:cs typeface="Lucida Sans"/>
              </a:rPr>
              <a:t>™ 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(Carboxyfluorescein)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ROX</a:t>
            </a:r>
            <a:r>
              <a:rPr sz="675" spc="-67" baseline="30864" dirty="0">
                <a:solidFill>
                  <a:srgbClr val="231F20"/>
                </a:solidFill>
                <a:latin typeface="Lucida Sans"/>
                <a:cs typeface="Lucida Sans"/>
              </a:rPr>
              <a:t>™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(Carboxy-X-rhodamine)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885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VIC</a:t>
            </a:r>
            <a:r>
              <a:rPr sz="675" spc="-52" baseline="30864" dirty="0">
                <a:solidFill>
                  <a:srgbClr val="231F20"/>
                </a:solidFill>
                <a:latin typeface="Lucida Sans"/>
                <a:cs typeface="Lucida Sans"/>
              </a:rPr>
              <a:t>®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Plate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(Proprietary</a:t>
            </a:r>
            <a:r>
              <a:rPr sz="800" spc="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dye)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1060"/>
              </a:lnSpc>
            </a:pPr>
            <a:r>
              <a:rPr sz="900" b="1" spc="10" dirty="0">
                <a:solidFill>
                  <a:srgbClr val="231F20"/>
                </a:solidFill>
                <a:latin typeface="Arial Narrow"/>
                <a:cs typeface="Arial Narrow"/>
              </a:rPr>
              <a:t>Assay</a:t>
            </a:r>
            <a:r>
              <a:rPr sz="900" b="1" spc="-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Calibration</a:t>
            </a:r>
            <a:endParaRPr sz="900">
              <a:latin typeface="Arial Narrow"/>
              <a:cs typeface="Arial Narrow"/>
            </a:endParaRPr>
          </a:p>
          <a:p>
            <a:pPr marL="12700" marR="24765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detailed description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how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perform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Operating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Instructions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</a:t>
            </a:r>
            <a:r>
              <a:rPr sz="800" spc="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Manuals.</a:t>
            </a:r>
            <a:endParaRPr sz="800">
              <a:latin typeface="Lucida Sans"/>
              <a:cs typeface="Lucida Sans"/>
            </a:endParaRPr>
          </a:p>
          <a:p>
            <a:pPr marL="12700" marR="69215">
              <a:lnSpc>
                <a:spcPts val="850"/>
              </a:lnSpc>
              <a:spcBef>
                <a:spcPts val="140"/>
              </a:spcBef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curve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required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quantitate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specimens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controls.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Two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generate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10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91224" y="4150664"/>
            <a:ext cx="58419" cy="81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spc="-30" dirty="0">
                <a:solidFill>
                  <a:srgbClr val="231F20"/>
                </a:solidFill>
                <a:latin typeface="Lucida Sans"/>
                <a:cs typeface="Lucida Sans"/>
              </a:rPr>
              <a:t>T</a:t>
            </a:r>
            <a:endParaRPr sz="450">
              <a:latin typeface="Lucida Sans"/>
              <a:cs typeface="Lucida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49700" y="4072382"/>
            <a:ext cx="353822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curve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(log    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versus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threshold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cycle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[C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]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which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reactive level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49737" y="4180281"/>
            <a:ext cx="356997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fluorescent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signal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detected).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lot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specific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values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Calibrator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49737" y="4303420"/>
            <a:ext cx="3567429" cy="550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50"/>
              </a:lnSpc>
            </a:pP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B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specified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Calibrator Kit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Card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entered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order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when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performed.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curve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slope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intercept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calculated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calculated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curve.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Results 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automatically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reported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i="1" spc="-4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workstation.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49700" y="4861204"/>
            <a:ext cx="3606165" cy="2033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50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Low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included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run.</a:t>
            </a:r>
            <a:endParaRPr sz="800">
              <a:latin typeface="Lucida Sans"/>
              <a:cs typeface="Lucida Sans"/>
            </a:endParaRPr>
          </a:p>
          <a:p>
            <a:pPr marL="12700" marR="33020">
              <a:lnSpc>
                <a:spcPts val="850"/>
              </a:lnSpc>
              <a:spcBef>
                <a:spcPts val="140"/>
              </a:spcBef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Follow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procedure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extraction,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mastermix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addition,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detection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protocols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Manual.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Ensure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values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observed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final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report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ranges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specified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Kit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Card.</a:t>
            </a:r>
            <a:endParaRPr sz="800">
              <a:latin typeface="Lucida Sans"/>
              <a:cs typeface="Lucida Sans"/>
            </a:endParaRPr>
          </a:p>
          <a:p>
            <a:pPr marL="12700" marR="148590">
              <a:lnSpc>
                <a:spcPts val="850"/>
              </a:lnSpc>
              <a:spcBef>
                <a:spcPts val="140"/>
              </a:spcBef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Once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calibration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accepted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used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 months.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time,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subsequent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tested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without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further  calibration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unless:</a:t>
            </a:r>
            <a:endParaRPr sz="800">
              <a:latin typeface="Lucida Sans"/>
              <a:cs typeface="Lucida Sans"/>
            </a:endParaRPr>
          </a:p>
          <a:p>
            <a:pPr marL="266700" marR="235585" indent="-127000">
              <a:lnSpc>
                <a:spcPts val="850"/>
              </a:lnSpc>
              <a:spcBef>
                <a:spcPts val="150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Reagent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Kit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new lot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number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used.</a:t>
            </a:r>
            <a:endParaRPr sz="800">
              <a:latin typeface="Lucida Sans"/>
              <a:cs typeface="Lucida Sans"/>
            </a:endParaRPr>
          </a:p>
          <a:p>
            <a:pPr marL="266700" marR="6096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Preparation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System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(4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x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24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Preps)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new lot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number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used.</a:t>
            </a:r>
            <a:endParaRPr sz="800">
              <a:latin typeface="Lucida Sans"/>
              <a:cs typeface="Lucida Sans"/>
            </a:endParaRPr>
          </a:p>
          <a:p>
            <a:pPr marL="266700" marR="319405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new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version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application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specification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file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installed.</a:t>
            </a:r>
            <a:endParaRPr sz="800">
              <a:latin typeface="Lucida Sans"/>
              <a:cs typeface="Lucida Sans"/>
            </a:endParaRPr>
          </a:p>
          <a:p>
            <a:pPr marL="266700" marR="24130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optical calibration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performed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Procedures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Manual.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1030"/>
              </a:lnSpc>
            </a:pP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Detection of</a:t>
            </a:r>
            <a:r>
              <a:rPr sz="900" b="1" spc="-3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Inhibition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32159" y="6962699"/>
            <a:ext cx="58419" cy="81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spc="-30" dirty="0">
                <a:solidFill>
                  <a:srgbClr val="231F20"/>
                </a:solidFill>
                <a:latin typeface="Lucida Sans"/>
                <a:cs typeface="Lucida Sans"/>
              </a:rPr>
              <a:t>T</a:t>
            </a:r>
            <a:endParaRPr sz="450">
              <a:latin typeface="Lucida Sans"/>
              <a:cs typeface="Lucida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49700" y="6884416"/>
            <a:ext cx="3469004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An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threshold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cycle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[C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]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validity parameter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established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49649" y="6992315"/>
            <a:ext cx="17970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r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un.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49649" y="7133742"/>
            <a:ext cx="3565525" cy="676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50"/>
              </a:lnSpc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Prior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preparation,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defined,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consistent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introduced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specimen, calibrator,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beginning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preparation and measured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demonstrate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proper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processing and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validity.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comprised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unrelated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target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median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cycle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which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target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sequence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fluorescent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signal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57049" y="7862875"/>
            <a:ext cx="58419" cy="81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spc="-30" dirty="0">
                <a:solidFill>
                  <a:srgbClr val="231F20"/>
                </a:solidFill>
                <a:latin typeface="Lucida Sans"/>
                <a:cs typeface="Lucida Sans"/>
              </a:rPr>
              <a:t>T</a:t>
            </a:r>
            <a:endParaRPr sz="450">
              <a:latin typeface="Lucida Sans"/>
              <a:cs typeface="Lucida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49649" y="7784592"/>
            <a:ext cx="339090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samples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establishes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IC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validity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range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met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 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49700" y="7892491"/>
            <a:ext cx="3547745" cy="165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subsequent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processed specimens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using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</a:t>
            </a:r>
            <a:r>
              <a:rPr sz="800" spc="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curve.</a:t>
            </a:r>
            <a:endParaRPr sz="800">
              <a:latin typeface="Lucida Sans"/>
              <a:cs typeface="Lucida Sans"/>
            </a:endParaRPr>
          </a:p>
          <a:p>
            <a:pPr marL="12700" marR="11430">
              <a:lnSpc>
                <a:spcPts val="850"/>
              </a:lnSpc>
              <a:spcBef>
                <a:spcPts val="150"/>
              </a:spcBef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error control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flag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displayed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when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out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range.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explanation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error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code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flag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suggested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corrective actions.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controls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out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range,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controls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reprocessed,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beginning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preparation.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Negative </a:t>
            </a: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and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Positive</a:t>
            </a:r>
            <a:r>
              <a:rPr sz="900" b="1" spc="-1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Controls</a:t>
            </a:r>
            <a:endParaRPr sz="900">
              <a:latin typeface="Arial Narrow"/>
              <a:cs typeface="Arial Narrow"/>
            </a:endParaRPr>
          </a:p>
          <a:p>
            <a:pPr marL="12700" marR="93980">
              <a:lnSpc>
                <a:spcPts val="850"/>
              </a:lnSpc>
              <a:spcBef>
                <a:spcPts val="130"/>
              </a:spcBef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Low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included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evaluate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validity.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lot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specific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values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low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 specified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Kit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Card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entered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order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when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performed.</a:t>
            </a:r>
            <a:endParaRPr sz="800">
              <a:latin typeface="Lucida Sans"/>
              <a:cs typeface="Lucida Sans"/>
            </a:endParaRPr>
          </a:p>
          <a:p>
            <a:pPr marL="12700" marR="176530">
              <a:lnSpc>
                <a:spcPts val="850"/>
              </a:lnSpc>
              <a:spcBef>
                <a:spcPts val="140"/>
              </a:spcBef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error control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flag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displayed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when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out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range.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Manual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explanation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error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code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flag  </a:t>
            </a:r>
            <a:r>
              <a:rPr sz="800" spc="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25" name="object 25"/>
          <p:cNvSpPr txBox="1"/>
          <p:nvPr/>
        </p:nvSpPr>
        <p:spPr>
          <a:xfrm rot="18900000">
            <a:off x="-14607" y="4840693"/>
            <a:ext cx="7817879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3100" spc="-5" dirty="0">
                <a:latin typeface="Arial"/>
                <a:cs typeface="Arial"/>
              </a:rPr>
              <a:t>For Information Only - Not a </a:t>
            </a:r>
            <a:r>
              <a:rPr sz="3100" spc="-10" dirty="0">
                <a:latin typeface="Arial"/>
                <a:cs typeface="Arial"/>
              </a:rPr>
              <a:t>Controlled</a:t>
            </a:r>
            <a:r>
              <a:rPr sz="3100" spc="5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Copy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15900" y="9464803"/>
            <a:ext cx="3335654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05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original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diluted 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1:100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HCV-negative plasma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0">
              <a:lnSpc>
                <a:spcPts val="905"/>
              </a:lnSpc>
            </a:pPr>
            <a:fld id="{81D60167-4931-47E6-BA6A-407CBD079E47}" type="slidenum">
              <a:rPr spc="-105" dirty="0"/>
              <a:pPr marL="50800">
                <a:lnSpc>
                  <a:spcPts val="905"/>
                </a:lnSpc>
              </a:pPr>
              <a:t>6</a:t>
            </a:fld>
            <a:endParaRPr spc="-105" dirty="0"/>
          </a:p>
        </p:txBody>
      </p:sp>
      <p:sp>
        <p:nvSpPr>
          <p:cNvPr id="2" name="object 2"/>
          <p:cNvSpPr txBox="1"/>
          <p:nvPr/>
        </p:nvSpPr>
        <p:spPr>
          <a:xfrm>
            <a:off x="215849" y="207238"/>
            <a:ext cx="3595370" cy="7373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9055">
              <a:lnSpc>
                <a:spcPts val="85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controls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reprocessed,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beginning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preparation.</a:t>
            </a:r>
            <a:endParaRPr sz="800">
              <a:latin typeface="Lucida Sans"/>
              <a:cs typeface="Lucida Sans"/>
            </a:endParaRPr>
          </a:p>
          <a:p>
            <a:pPr marL="12700" marR="140970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presence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control.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indicative 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other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amplified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product  introduced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preparation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</a:t>
            </a:r>
            <a:endParaRPr sz="800">
              <a:latin typeface="Lucida Sans"/>
              <a:cs typeface="Lucida Sans"/>
            </a:endParaRPr>
          </a:p>
          <a:p>
            <a:pPr marL="12700" marR="165735" algn="just">
              <a:lnSpc>
                <a:spcPts val="850"/>
              </a:lnSpc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96-Well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Optical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Plate.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avoid contamination,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clean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repeat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processing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controls and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following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Procedural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Precautions.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controls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persistently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reactive, contact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your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Area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Customer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Support</a:t>
            </a:r>
            <a:r>
              <a:rPr sz="800" spc="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representative.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Monitoring the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Laboratory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for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Presence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Amplification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Product</a:t>
            </a:r>
            <a:endParaRPr sz="900">
              <a:latin typeface="Arial Narrow"/>
              <a:cs typeface="Arial Narrow"/>
            </a:endParaRPr>
          </a:p>
          <a:p>
            <a:pPr marL="12700" marR="52069">
              <a:lnSpc>
                <a:spcPts val="850"/>
              </a:lnSpc>
              <a:spcBef>
                <a:spcPts val="135"/>
              </a:spcBef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recommended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 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done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least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once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month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monitor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laboratory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surfaces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equipment for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product.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very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important  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areas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been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exposed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processed specimens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controls,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and/or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product.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includes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routinely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handled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objects such 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function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keys,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laboratory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bench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surfaces,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microcentrifuges,  and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centrifuge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adaptors.</a:t>
            </a:r>
            <a:endParaRPr sz="800">
              <a:latin typeface="Lucida Sans"/>
              <a:cs typeface="Lucida Sans"/>
            </a:endParaRPr>
          </a:p>
          <a:p>
            <a:pPr marL="146050" marR="20955" indent="-133350">
              <a:lnSpc>
                <a:spcPts val="850"/>
              </a:lnSpc>
              <a:spcBef>
                <a:spcPts val="215"/>
              </a:spcBef>
              <a:buSzPct val="87500"/>
              <a:buAutoNum type="arabicPeriod"/>
              <a:tabLst>
                <a:tab pos="146685" algn="l"/>
              </a:tabLst>
            </a:pP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Add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0.8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RNase-free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water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1.7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RNase-free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microcentrifuge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laboratory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surface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monitored.</a:t>
            </a:r>
            <a:endParaRPr sz="800">
              <a:latin typeface="Lucida Sans"/>
              <a:cs typeface="Lucida Sans"/>
            </a:endParaRPr>
          </a:p>
          <a:p>
            <a:pPr marL="146050" marR="175895" indent="-133350">
              <a:lnSpc>
                <a:spcPts val="850"/>
              </a:lnSpc>
              <a:spcBef>
                <a:spcPts val="70"/>
              </a:spcBef>
              <a:buSzPct val="87500"/>
              <a:buAutoNum type="arabicPeriod"/>
              <a:tabLst>
                <a:tab pos="146685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Saturate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cotton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tip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an applicator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(Puritan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equivalent)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RNase-free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water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microcentrifuge</a:t>
            </a:r>
            <a:r>
              <a:rPr sz="800" spc="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tube.</a:t>
            </a:r>
            <a:endParaRPr sz="800">
              <a:latin typeface="Lucida Sans"/>
              <a:cs typeface="Lucida Sans"/>
            </a:endParaRPr>
          </a:p>
          <a:p>
            <a:pPr marL="146050" marR="23495" indent="-133350">
              <a:lnSpc>
                <a:spcPts val="850"/>
              </a:lnSpc>
              <a:spcBef>
                <a:spcPts val="70"/>
              </a:spcBef>
              <a:buSzPct val="87500"/>
              <a:buAutoNum type="arabicPeriod"/>
              <a:tabLst>
                <a:tab pos="146685" algn="l"/>
              </a:tabLst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Using 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saturated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cotton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tip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applicator,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wipe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area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monitored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using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sweeping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motion.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Place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applicator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back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microcentrifuge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step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1.</a:t>
            </a:r>
            <a:endParaRPr sz="800">
              <a:latin typeface="Lucida Sans"/>
              <a:cs typeface="Lucida Sans"/>
            </a:endParaRPr>
          </a:p>
          <a:p>
            <a:pPr marL="146050" marR="58419" indent="-133350">
              <a:lnSpc>
                <a:spcPts val="850"/>
              </a:lnSpc>
              <a:spcBef>
                <a:spcPts val="70"/>
              </a:spcBef>
              <a:buSzPct val="87500"/>
              <a:buAutoNum type="arabicPeriod"/>
              <a:tabLst>
                <a:tab pos="146685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Swirl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cotton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tip 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RNase-free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water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10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times,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then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press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applicator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along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inside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microcentrifuge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liquid drains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back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solution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bottom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tube.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Discard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applicator.</a:t>
            </a:r>
            <a:endParaRPr sz="800">
              <a:latin typeface="Lucida Sans"/>
              <a:cs typeface="Lucida Sans"/>
            </a:endParaRPr>
          </a:p>
          <a:p>
            <a:pPr marL="146050" indent="-133350">
              <a:lnSpc>
                <a:spcPts val="860"/>
              </a:lnSpc>
              <a:buSzPct val="87500"/>
              <a:buAutoNum type="arabicPeriod"/>
              <a:tabLst>
                <a:tab pos="146685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additional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area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monitored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repeat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steps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 through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 4.</a:t>
            </a:r>
            <a:endParaRPr sz="800">
              <a:latin typeface="Lucida Sans"/>
              <a:cs typeface="Lucida Sans"/>
            </a:endParaRPr>
          </a:p>
          <a:p>
            <a:pPr marL="146050" marR="64135" algn="just">
              <a:lnSpc>
                <a:spcPts val="850"/>
              </a:lnSpc>
              <a:spcBef>
                <a:spcPts val="65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Note: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small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amount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Wash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buffer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added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monitor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order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ensure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ionic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strength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sufficient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liquid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level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detection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during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processing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.</a:t>
            </a:r>
            <a:endParaRPr sz="800">
              <a:latin typeface="Lucida Sans"/>
              <a:cs typeface="Lucida Sans"/>
            </a:endParaRPr>
          </a:p>
          <a:p>
            <a:pPr marL="146050" marR="124460" indent="-133350">
              <a:lnSpc>
                <a:spcPts val="850"/>
              </a:lnSpc>
              <a:spcBef>
                <a:spcPts val="70"/>
              </a:spcBef>
              <a:buSzPct val="87500"/>
              <a:buAutoNum type="arabicPeriod" startAt="6"/>
              <a:tabLst>
                <a:tab pos="146685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Pipette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0.5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Wash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buffer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clean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using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pipette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dedicated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Internal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Control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use.</a:t>
            </a:r>
            <a:endParaRPr sz="800">
              <a:latin typeface="Lucida Sans"/>
              <a:cs typeface="Lucida Sans"/>
            </a:endParaRPr>
          </a:p>
          <a:p>
            <a:pPr marL="146050" marR="166370" indent="-133350">
              <a:lnSpc>
                <a:spcPts val="850"/>
              </a:lnSpc>
              <a:spcBef>
                <a:spcPts val="70"/>
              </a:spcBef>
              <a:buSzPct val="87500"/>
              <a:buAutoNum type="arabicPeriod" startAt="6"/>
              <a:tabLst>
                <a:tab pos="146685" algn="l"/>
              </a:tabLst>
            </a:pP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Add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20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µL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Wash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buffer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step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microcentrifuge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step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4.</a:t>
            </a:r>
            <a:endParaRPr sz="800">
              <a:latin typeface="Lucida Sans"/>
              <a:cs typeface="Lucida Sans"/>
            </a:endParaRPr>
          </a:p>
          <a:p>
            <a:pPr marL="146050" indent="-133350">
              <a:lnSpc>
                <a:spcPts val="894"/>
              </a:lnSpc>
              <a:buSzPct val="87500"/>
              <a:buAutoNum type="arabicPeriod" startAt="6"/>
              <a:tabLst>
                <a:tab pos="146685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Cap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microcentrifuge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tubes.</a:t>
            </a:r>
            <a:endParaRPr sz="800">
              <a:latin typeface="Lucida Sans"/>
              <a:cs typeface="Lucida Sans"/>
            </a:endParaRPr>
          </a:p>
          <a:p>
            <a:pPr marL="146050" indent="-133350">
              <a:lnSpc>
                <a:spcPts val="919"/>
              </a:lnSpc>
              <a:buSzPct val="87500"/>
              <a:buAutoNum type="arabicPeriod" startAt="6"/>
              <a:tabLst>
                <a:tab pos="146685" algn="l"/>
              </a:tabLst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Transfer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liquid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microcentrifuge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tube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unique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Vessels</a:t>
            </a:r>
            <a:endParaRPr sz="800">
              <a:latin typeface="Lucida Sans"/>
              <a:cs typeface="Lucida Sans"/>
            </a:endParaRPr>
          </a:p>
          <a:p>
            <a:pPr marL="146050" indent="-133350">
              <a:lnSpc>
                <a:spcPts val="919"/>
              </a:lnSpc>
              <a:buSzPct val="87500"/>
              <a:buAutoNum type="arabicPeriod" startAt="6"/>
              <a:tabLst>
                <a:tab pos="146685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Bring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volume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Vessel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1.5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 with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RNase-free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water</a:t>
            </a:r>
            <a:endParaRPr sz="800">
              <a:latin typeface="Lucida Sans"/>
              <a:cs typeface="Lucida Sans"/>
            </a:endParaRPr>
          </a:p>
          <a:p>
            <a:pPr marL="146050" marR="29845" indent="-133350">
              <a:lnSpc>
                <a:spcPts val="850"/>
              </a:lnSpc>
              <a:spcBef>
                <a:spcPts val="100"/>
              </a:spcBef>
              <a:buSzPct val="87500"/>
              <a:buAutoNum type="arabicPeriod" startAt="6"/>
              <a:tabLst>
                <a:tab pos="146685" algn="l"/>
              </a:tabLst>
            </a:pP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Place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Reaction Vessels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rack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complete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following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b="1" spc="-10" dirty="0">
                <a:solidFill>
                  <a:srgbClr val="231F20"/>
                </a:solidFill>
                <a:latin typeface="Arial Narrow"/>
                <a:cs typeface="Arial Narrow"/>
              </a:rPr>
              <a:t>ASSAY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PROTOCOL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package insert.  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Uracil-N-Glycosylase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(UNG)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(List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No.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1N30-66)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protocol should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used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monitor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laboratory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presence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product.</a:t>
            </a:r>
            <a:endParaRPr sz="800">
              <a:latin typeface="Lucida Sans"/>
              <a:cs typeface="Lucida Sans"/>
            </a:endParaRPr>
          </a:p>
          <a:p>
            <a:pPr marL="146050" marR="52069" indent="-133350">
              <a:lnSpc>
                <a:spcPts val="850"/>
              </a:lnSpc>
              <a:spcBef>
                <a:spcPts val="70"/>
              </a:spcBef>
              <a:buSzPct val="87500"/>
              <a:buAutoNum type="arabicPeriod" startAt="6"/>
              <a:tabLst>
                <a:tab pos="146685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presence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indicated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acid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swab</a:t>
            </a:r>
            <a:r>
              <a:rPr sz="800" spc="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samples.</a:t>
            </a:r>
            <a:endParaRPr sz="800">
              <a:latin typeface="Lucida Sans"/>
              <a:cs typeface="Lucida Sans"/>
            </a:endParaRPr>
          </a:p>
          <a:p>
            <a:pPr marL="146050" marR="79375" indent="-133350">
              <a:lnSpc>
                <a:spcPts val="850"/>
              </a:lnSpc>
              <a:spcBef>
                <a:spcPts val="70"/>
              </a:spcBef>
              <a:buSzPct val="87500"/>
              <a:buAutoNum type="arabicPeriod" startAt="6"/>
              <a:tabLst>
                <a:tab pos="146685" algn="l"/>
              </a:tabLst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acid 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equipment,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follow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cleaning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decontaminating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guidelines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given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equipment’s operations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manual.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acid 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surfaces,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clean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contaminated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areas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1.0%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(v/v)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sodium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hypochlorite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solution,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followed  by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70%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ethanol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</a:t>
            </a:r>
            <a:r>
              <a:rPr sz="800" spc="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water.</a:t>
            </a:r>
            <a:endParaRPr sz="800">
              <a:latin typeface="Lucida Sans"/>
              <a:cs typeface="Lucida Sans"/>
            </a:endParaRPr>
          </a:p>
          <a:p>
            <a:pPr marL="146050" marR="213360" algn="just">
              <a:lnSpc>
                <a:spcPts val="850"/>
              </a:lnSpc>
            </a:pP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Note: Chlorine solutions may pit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equipment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and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metal.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Use sufficient amounts or  repeated applications </a:t>
            </a:r>
            <a:r>
              <a:rPr sz="800" i="1" spc="4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70%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ethanol or water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until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chlorine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residue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is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no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longer  </a:t>
            </a:r>
            <a:r>
              <a:rPr sz="800" i="1" spc="10" dirty="0">
                <a:solidFill>
                  <a:srgbClr val="231F20"/>
                </a:solidFill>
                <a:latin typeface="Arial Narrow"/>
                <a:cs typeface="Arial Narrow"/>
              </a:rPr>
              <a:t>visible.</a:t>
            </a:r>
            <a:endParaRPr sz="800">
              <a:latin typeface="Arial Narrow"/>
              <a:cs typeface="Arial Narrow"/>
            </a:endParaRPr>
          </a:p>
          <a:p>
            <a:pPr marL="146050" indent="-133350">
              <a:lnSpc>
                <a:spcPts val="885"/>
              </a:lnSpc>
              <a:buSzPct val="87500"/>
              <a:buAutoNum type="arabicPeriod" startAt="14"/>
              <a:tabLst>
                <a:tab pos="146685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Repeat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testing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contaminated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area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following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Steps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 through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13.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1290"/>
              </a:lnSpc>
            </a:pPr>
            <a:r>
              <a:rPr sz="1100" b="1" spc="5" dirty="0">
                <a:solidFill>
                  <a:srgbClr val="231F20"/>
                </a:solidFill>
                <a:latin typeface="Arial Narrow"/>
                <a:cs typeface="Arial Narrow"/>
              </a:rPr>
              <a:t>RESULTS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Calculation</a:t>
            </a:r>
            <a:endParaRPr sz="1100">
              <a:latin typeface="Arial Narrow"/>
              <a:cs typeface="Arial Narrow"/>
            </a:endParaRPr>
          </a:p>
          <a:p>
            <a:pPr marL="12700" marR="5080">
              <a:lnSpc>
                <a:spcPts val="850"/>
              </a:lnSpc>
              <a:spcBef>
                <a:spcPts val="2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viral 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control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calculated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stored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curve. 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automatically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reports 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workstation.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reported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IU/mL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IU/mL. 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assay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is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calibrated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Second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WHO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International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Standard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for 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Hepatitis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C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Virus</a:t>
            </a: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-10" dirty="0">
                <a:solidFill>
                  <a:srgbClr val="231F20"/>
                </a:solidFill>
                <a:latin typeface="Arial Narrow"/>
                <a:cs typeface="Arial Narrow"/>
              </a:rPr>
              <a:t>RNA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100" b="1" dirty="0">
                <a:solidFill>
                  <a:srgbClr val="231F20"/>
                </a:solidFill>
                <a:latin typeface="Arial Narrow"/>
                <a:cs typeface="Arial Narrow"/>
              </a:rPr>
              <a:t>INTERPRETATION </a:t>
            </a:r>
            <a:r>
              <a:rPr sz="1100" b="1" spc="30" dirty="0">
                <a:solidFill>
                  <a:srgbClr val="231F20"/>
                </a:solidFill>
                <a:latin typeface="Arial Narrow"/>
                <a:cs typeface="Arial Narrow"/>
              </a:rPr>
              <a:t>OF</a:t>
            </a:r>
            <a:r>
              <a:rPr sz="1100" b="1" spc="1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5" dirty="0">
                <a:solidFill>
                  <a:srgbClr val="231F20"/>
                </a:solidFill>
                <a:latin typeface="Arial Narrow"/>
                <a:cs typeface="Arial Narrow"/>
              </a:rPr>
              <a:t>RESULTS</a:t>
            </a:r>
            <a:endParaRPr sz="1100">
              <a:latin typeface="Arial Narrow"/>
              <a:cs typeface="Arial Narrow"/>
            </a:endParaRPr>
          </a:p>
          <a:p>
            <a:pPr marL="12700" marR="102870">
              <a:lnSpc>
                <a:spcPts val="850"/>
              </a:lnSpc>
              <a:spcBef>
                <a:spcPts val="2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interpretation will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reported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follows.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unit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either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will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reported,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selected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described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Operating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Instructions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Operations  </a:t>
            </a:r>
            <a:r>
              <a:rPr sz="800" spc="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Manual:</a:t>
            </a:r>
            <a:endParaRPr sz="800">
              <a:latin typeface="Lucida Sans"/>
              <a:cs typeface="Lucida Sans"/>
            </a:endParaRPr>
          </a:p>
          <a:p>
            <a:pPr marL="911860">
              <a:lnSpc>
                <a:spcPct val="100000"/>
              </a:lnSpc>
              <a:spcBef>
                <a:spcPts val="484"/>
              </a:spcBef>
            </a:pP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Result/Units</a:t>
            </a:r>
            <a:endParaRPr sz="800">
              <a:latin typeface="Arial Narrow"/>
              <a:cs typeface="Arial Narrow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8600" y="7629569"/>
          <a:ext cx="3555605" cy="6329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049"/>
                <a:gridCol w="1251636"/>
                <a:gridCol w="1157920"/>
              </a:tblGrid>
              <a:tr h="135719">
                <a:tc>
                  <a:txBody>
                    <a:bodyPr/>
                    <a:lstStyle/>
                    <a:p>
                      <a:pPr marL="21590" algn="ctr">
                        <a:lnSpc>
                          <a:spcPts val="830"/>
                        </a:lnSpc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Log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IU/mL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830"/>
                        </a:lnSpc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IU/mL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830"/>
                        </a:lnSpc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Interpretation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831">
                <a:tc>
                  <a:txBody>
                    <a:bodyPr/>
                    <a:lstStyle/>
                    <a:p>
                      <a:pPr marL="21590" algn="ctr">
                        <a:lnSpc>
                          <a:spcPts val="875"/>
                        </a:lnSpc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Not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Detected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875"/>
                        </a:lnSpc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Not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Detected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875"/>
                        </a:lnSpc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Target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not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detected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369361">
                <a:tc>
                  <a:txBody>
                    <a:bodyPr/>
                    <a:lstStyle/>
                    <a:p>
                      <a:pPr marL="234315">
                        <a:lnSpc>
                          <a:spcPts val="915"/>
                        </a:lnSpc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&lt; </a:t>
                      </a: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1.08 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Log</a:t>
                      </a:r>
                      <a:r>
                        <a:rPr sz="800" spc="-4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IU/mL</a:t>
                      </a:r>
                      <a:endParaRPr sz="800">
                        <a:latin typeface="Lucida Sans"/>
                        <a:cs typeface="Lucida Sans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1.08 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8.00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Log</a:t>
                      </a:r>
                      <a:r>
                        <a:rPr sz="800" spc="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IU/mL</a:t>
                      </a:r>
                      <a:r>
                        <a:rPr sz="675" spc="-13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  <a:p>
                      <a:pPr marL="212725">
                        <a:lnSpc>
                          <a:spcPct val="100000"/>
                        </a:lnSpc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&gt;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8.00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Log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IU/mL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915"/>
                        </a:lnSpc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&lt; </a:t>
                      </a:r>
                      <a:r>
                        <a:rPr sz="800" spc="-1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 </a:t>
                      </a: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IU/mL</a:t>
                      </a:r>
                      <a:endParaRPr sz="800">
                        <a:latin typeface="Lucida Sans"/>
                        <a:cs typeface="Lucida Sans"/>
                      </a:endParaRPr>
                    </a:p>
                    <a:p>
                      <a:pPr marR="49530" algn="ctr">
                        <a:lnSpc>
                          <a:spcPct val="100000"/>
                        </a:lnSpc>
                      </a:pPr>
                      <a:r>
                        <a:rPr sz="800" spc="-1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12  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100,000,000 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IU/mL</a:t>
                      </a:r>
                      <a:r>
                        <a:rPr sz="675" spc="-13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  <a:p>
                      <a:pPr marR="49530" algn="ctr">
                        <a:lnSpc>
                          <a:spcPct val="100000"/>
                        </a:lnSpc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&gt;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100,000,000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IU/mL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915"/>
                        </a:lnSpc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Detected</a:t>
                      </a:r>
                      <a:r>
                        <a:rPr sz="675" spc="-9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71755" algn="ctr">
                        <a:lnSpc>
                          <a:spcPct val="100000"/>
                        </a:lnSpc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&gt;</a:t>
                      </a: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ULQ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15900" y="8302993"/>
            <a:ext cx="3547745" cy="1181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405" marR="659765" indent="-53340">
              <a:lnSpc>
                <a:spcPts val="750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Below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LLQ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(lower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limit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quantitation or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LLoQ);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but  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quantifiable.</a:t>
            </a:r>
            <a:endParaRPr sz="700">
              <a:latin typeface="Lucida Sans"/>
              <a:cs typeface="Lucida Sans"/>
            </a:endParaRPr>
          </a:p>
          <a:p>
            <a:pPr marL="65405" marR="5080" indent="-53340">
              <a:lnSpc>
                <a:spcPts val="750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b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result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between </a:t>
            </a:r>
            <a:r>
              <a:rPr sz="700" spc="-110" dirty="0">
                <a:solidFill>
                  <a:srgbClr val="231F20"/>
                </a:solidFill>
                <a:latin typeface="Lucida Sans"/>
                <a:cs typeface="Lucida Sans"/>
              </a:rPr>
              <a:t>1.08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8.00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mL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(12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100,000,000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IU/mL)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indicates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RNA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detected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concentration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falls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between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LLQ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ULQ.</a:t>
            </a:r>
            <a:endParaRPr sz="700">
              <a:latin typeface="Lucida Sans"/>
              <a:cs typeface="Lucida Sans"/>
            </a:endParaRPr>
          </a:p>
          <a:p>
            <a:pPr marL="65405" marR="43180" indent="-53340">
              <a:lnSpc>
                <a:spcPts val="750"/>
              </a:lnSpc>
            </a:pPr>
            <a:r>
              <a:rPr sz="600" spc="-15" baseline="34722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result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“&gt;8.00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IU/mL”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(“&gt;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100,000,000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IU/mL”)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indicates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target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detected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greater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ULQ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(upper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limit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700" spc="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quantitation).</a:t>
            </a:r>
            <a:endParaRPr sz="700">
              <a:latin typeface="Lucida Sans"/>
              <a:cs typeface="Lucida Sans"/>
            </a:endParaRPr>
          </a:p>
          <a:p>
            <a:pPr marL="12700" marR="212090">
              <a:lnSpc>
                <a:spcPts val="850"/>
              </a:lnSpc>
              <a:spcBef>
                <a:spcPts val="170"/>
              </a:spcBef>
            </a:pPr>
            <a:r>
              <a:rPr sz="800" i="1" spc="5" dirty="0">
                <a:solidFill>
                  <a:srgbClr val="231F20"/>
                </a:solidFill>
                <a:latin typeface="Arial Narrow"/>
                <a:cs typeface="Arial Narrow"/>
              </a:rPr>
              <a:t>NOTE: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Review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any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flags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applied to </a:t>
            </a:r>
            <a:r>
              <a:rPr sz="800" i="1" spc="35" dirty="0">
                <a:solidFill>
                  <a:srgbClr val="231F20"/>
                </a:solidFill>
                <a:latin typeface="Arial Narrow"/>
                <a:cs typeface="Arial Narrow"/>
              </a:rPr>
              <a:t>a </a:t>
            </a:r>
            <a:r>
              <a:rPr sz="800" i="1" spc="15" dirty="0">
                <a:solidFill>
                  <a:srgbClr val="231F20"/>
                </a:solidFill>
                <a:latin typeface="Arial Narrow"/>
                <a:cs typeface="Arial Narrow"/>
              </a:rPr>
              <a:t>result.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Refer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to the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m2000sp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or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Abbott  </a:t>
            </a:r>
            <a:r>
              <a:rPr sz="800" i="1" spc="30" dirty="0">
                <a:solidFill>
                  <a:srgbClr val="231F20"/>
                </a:solidFill>
                <a:latin typeface="Arial Narrow"/>
                <a:cs typeface="Arial Narrow"/>
              </a:rPr>
              <a:t>m2000rt </a:t>
            </a:r>
            <a:r>
              <a:rPr sz="800" i="1" spc="25" dirty="0">
                <a:solidFill>
                  <a:srgbClr val="231F20"/>
                </a:solidFill>
                <a:latin typeface="Arial Narrow"/>
                <a:cs typeface="Arial Narrow"/>
              </a:rPr>
              <a:t>Operations</a:t>
            </a:r>
            <a:r>
              <a:rPr sz="800" i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i="1" spc="20" dirty="0">
                <a:solidFill>
                  <a:srgbClr val="231F20"/>
                </a:solidFill>
                <a:latin typeface="Arial Narrow"/>
                <a:cs typeface="Arial Narrow"/>
              </a:rPr>
              <a:t>Manuals.</a:t>
            </a:r>
            <a:endParaRPr sz="800">
              <a:latin typeface="Arial Narrow"/>
              <a:cs typeface="Arial Narrow"/>
            </a:endParaRPr>
          </a:p>
          <a:p>
            <a:pPr marL="12700" marR="5080">
              <a:lnSpc>
                <a:spcPts val="850"/>
              </a:lnSpc>
              <a:spcBef>
                <a:spcPts val="150"/>
              </a:spcBef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controls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out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range,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controls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reprocessed,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beginning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</a:t>
            </a:r>
            <a:r>
              <a:rPr sz="800" spc="-1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preparation.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If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quantitative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desired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those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interpretation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“&gt; </a:t>
            </a:r>
            <a:r>
              <a:rPr sz="800" spc="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ULQ”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9700" y="207048"/>
            <a:ext cx="3585210" cy="7409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50"/>
              </a:lnSpc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(consistent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matrix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original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specimen),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repeated.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Multiply the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reported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dilution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factor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30" dirty="0">
                <a:solidFill>
                  <a:srgbClr val="231F20"/>
                </a:solidFill>
                <a:latin typeface="Lucida Sans"/>
                <a:cs typeface="Lucida Sans"/>
              </a:rPr>
              <a:t>100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obtain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quantitative</a:t>
            </a:r>
            <a:r>
              <a:rPr sz="800" spc="-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100" b="1" spc="15" dirty="0">
                <a:solidFill>
                  <a:srgbClr val="231F20"/>
                </a:solidFill>
                <a:latin typeface="Arial Narrow"/>
                <a:cs typeface="Arial Narrow"/>
              </a:rPr>
              <a:t>LIMITATIONS </a:t>
            </a:r>
            <a:r>
              <a:rPr sz="1100" b="1" spc="30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1100" b="1" spc="25" dirty="0">
                <a:solidFill>
                  <a:srgbClr val="231F20"/>
                </a:solidFill>
                <a:latin typeface="Arial Narrow"/>
                <a:cs typeface="Arial Narrow"/>
              </a:rPr>
              <a:t>THE</a:t>
            </a:r>
            <a:r>
              <a:rPr sz="1100" b="1" spc="1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PROCEDURE</a:t>
            </a:r>
            <a:endParaRPr sz="1100">
              <a:latin typeface="Arial Narrow"/>
              <a:cs typeface="Arial Narrow"/>
            </a:endParaRPr>
          </a:p>
          <a:p>
            <a:pPr marL="266700" indent="-127000">
              <a:lnSpc>
                <a:spcPts val="905"/>
              </a:lnSpc>
              <a:spcBef>
                <a:spcPts val="114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FOR </a:t>
            </a:r>
            <a:r>
              <a:rPr sz="800" b="1" i="1" spc="-5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800" b="1" i="1" spc="-75" dirty="0">
                <a:solidFill>
                  <a:srgbClr val="231F20"/>
                </a:solidFill>
                <a:latin typeface="Arial"/>
                <a:cs typeface="Arial"/>
              </a:rPr>
              <a:t>VITRO 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DIAGNOSTIC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USE.</a:t>
            </a:r>
            <a:endParaRPr sz="800">
              <a:latin typeface="Arial Narrow"/>
              <a:cs typeface="Arial Narrow"/>
            </a:endParaRPr>
          </a:p>
          <a:p>
            <a:pPr marL="266700" marR="198120" indent="-127000">
              <a:lnSpc>
                <a:spcPts val="850"/>
              </a:lnSpc>
              <a:spcBef>
                <a:spcPts val="6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Optimal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performance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requires appropriate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collection,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handling,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preparation,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storage and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transport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site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(refer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SPECIMEN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COLLECTION, 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STORAGE,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AND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TRANSPORT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THE 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TEST</a:t>
            </a:r>
            <a:r>
              <a:rPr sz="800" b="1" spc="1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SITE</a:t>
            </a:r>
            <a:endParaRPr sz="800">
              <a:latin typeface="Arial Narrow"/>
              <a:cs typeface="Arial Narrow"/>
            </a:endParaRPr>
          </a:p>
          <a:p>
            <a:pPr marR="1784985" algn="ctr">
              <a:lnSpc>
                <a:spcPts val="785"/>
              </a:lnSpc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package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insert).</a:t>
            </a:r>
            <a:endParaRPr sz="800">
              <a:latin typeface="Lucida Sans"/>
              <a:cs typeface="Lucida Sans"/>
            </a:endParaRPr>
          </a:p>
          <a:p>
            <a:pPr marL="266700" marR="153670" indent="-127000">
              <a:lnSpc>
                <a:spcPts val="850"/>
              </a:lnSpc>
              <a:spcBef>
                <a:spcPts val="6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(EDTA)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used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other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anticoagulants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has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been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validated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assay.</a:t>
            </a:r>
            <a:endParaRPr sz="800">
              <a:latin typeface="Lucida Sans"/>
              <a:cs typeface="Lucida Sans"/>
            </a:endParaRPr>
          </a:p>
          <a:p>
            <a:pPr marL="266700" marR="98425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Though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rare,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mutations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highly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conserved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regions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viral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genome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covered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primers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and/or probe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may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under-quantitation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failure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detect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presence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virus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circumstance.</a:t>
            </a:r>
            <a:endParaRPr sz="800">
              <a:latin typeface="Lucida Sans"/>
              <a:cs typeface="Lucida Sans"/>
            </a:endParaRPr>
          </a:p>
          <a:p>
            <a:pPr marL="266700" marR="136525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Use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limited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personnel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have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been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trained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procedures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molecular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diagnostic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sp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800" i="1" spc="-50" dirty="0">
                <a:solidFill>
                  <a:srgbClr val="231F20"/>
                </a:solidFill>
                <a:latin typeface="Arial Narrow"/>
                <a:cs typeface="Arial Narrow"/>
              </a:rPr>
              <a:t>rt</a:t>
            </a:r>
            <a:r>
              <a:rPr sz="800" i="1" spc="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instruments.</a:t>
            </a:r>
            <a:endParaRPr sz="800">
              <a:latin typeface="Lucida Sans"/>
              <a:cs typeface="Lucida Sans"/>
            </a:endParaRPr>
          </a:p>
          <a:p>
            <a:pPr marL="266700" marR="8128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procedures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reduce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risk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product. However,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acid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calibrators,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controls, or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controlled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good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laboratory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practice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careful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adherence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procedures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specified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package  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insert.</a:t>
            </a:r>
            <a:endParaRPr sz="800">
              <a:latin typeface="Lucida Sans"/>
              <a:cs typeface="Lucida Sans"/>
            </a:endParaRPr>
          </a:p>
          <a:p>
            <a:pPr marL="266700" marR="7493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“Not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Detected”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cannot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presumed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negative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RNA.</a:t>
            </a:r>
            <a:endParaRPr sz="800">
              <a:latin typeface="Lucida Sans"/>
              <a:cs typeface="Lucida Sans"/>
            </a:endParaRPr>
          </a:p>
          <a:p>
            <a:pPr marL="266700" indent="-127000">
              <a:lnSpc>
                <a:spcPts val="785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Precision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established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Genotypes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 </a:t>
            </a:r>
            <a:r>
              <a:rPr sz="800" spc="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only.</a:t>
            </a:r>
            <a:endParaRPr sz="800">
              <a:latin typeface="Lucida Sans"/>
              <a:cs typeface="Lucida Sans"/>
            </a:endParaRPr>
          </a:p>
          <a:p>
            <a:pPr marL="266700" marR="186055" indent="-127000">
              <a:lnSpc>
                <a:spcPts val="850"/>
              </a:lnSpc>
              <a:spcBef>
                <a:spcPts val="65"/>
              </a:spcBef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Some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cross-reactivity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studies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performed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nucleic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acids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(DNA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RNA)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only.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further detail, refer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SPECIFIC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PERFORMANCE 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CHARACTERISTICS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package 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insert.</a:t>
            </a:r>
            <a:endParaRPr sz="800">
              <a:latin typeface="Lucida Sans"/>
              <a:cs typeface="Lucida Sans"/>
            </a:endParaRPr>
          </a:p>
          <a:p>
            <a:pPr marL="266700" marR="67310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diagnostic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test,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should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interpreted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conjunction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other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laboratory  </a:t>
            </a:r>
            <a:r>
              <a:rPr sz="800" spc="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findings.</a:t>
            </a:r>
            <a:endParaRPr sz="800">
              <a:latin typeface="Lucida Sans"/>
              <a:cs typeface="Lucida Sans"/>
            </a:endParaRPr>
          </a:p>
          <a:p>
            <a:pPr marL="266700" marR="71755" indent="-127000" algn="just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Due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inherent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differences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between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technologies,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it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recommended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that,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prior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switching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technology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next,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users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perform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method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correlation  studies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their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laboratory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quantify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technology </a:t>
            </a:r>
            <a:r>
              <a:rPr sz="800" spc="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differences.</a:t>
            </a:r>
            <a:endParaRPr sz="800">
              <a:latin typeface="Lucida Sans"/>
              <a:cs typeface="Lucida Sans"/>
            </a:endParaRPr>
          </a:p>
          <a:p>
            <a:pPr marL="266700" marR="10795" indent="-127000">
              <a:lnSpc>
                <a:spcPts val="850"/>
              </a:lnSpc>
              <a:buSzPct val="87500"/>
              <a:buFont typeface="Arial"/>
              <a:buChar char="ǟ"/>
              <a:tabLst>
                <a:tab pos="266700" algn="l"/>
              </a:tabLst>
            </a:pP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Contamination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positive controls and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specimens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avoided  only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good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laboratory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practices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careful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adherence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procedures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specified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package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insert.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1250"/>
              </a:lnSpc>
            </a:pPr>
            <a:r>
              <a:rPr sz="1100" b="1" spc="15" dirty="0">
                <a:solidFill>
                  <a:srgbClr val="231F20"/>
                </a:solidFill>
                <a:latin typeface="Arial Narrow"/>
                <a:cs typeface="Arial Narrow"/>
              </a:rPr>
              <a:t>SPECIFIC </a:t>
            </a:r>
            <a:r>
              <a:rPr sz="1100" b="1" spc="20" dirty="0">
                <a:solidFill>
                  <a:srgbClr val="231F20"/>
                </a:solidFill>
                <a:latin typeface="Arial Narrow"/>
                <a:cs typeface="Arial Narrow"/>
              </a:rPr>
              <a:t>PERFORMANCE</a:t>
            </a:r>
            <a:r>
              <a:rPr sz="1100" b="1" spc="4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1100" b="1" spc="10" dirty="0">
                <a:solidFill>
                  <a:srgbClr val="231F20"/>
                </a:solidFill>
                <a:latin typeface="Arial Narrow"/>
                <a:cs typeface="Arial Narrow"/>
              </a:rPr>
              <a:t>CHARACTERISTICS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900" b="1" spc="40" dirty="0">
                <a:solidFill>
                  <a:srgbClr val="231F20"/>
                </a:solidFill>
                <a:latin typeface="Arial Narrow"/>
                <a:cs typeface="Arial Narrow"/>
              </a:rPr>
              <a:t>WHO</a:t>
            </a:r>
            <a:r>
              <a:rPr sz="900" b="1" spc="-5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Standardization</a:t>
            </a:r>
            <a:endParaRPr sz="900">
              <a:latin typeface="Arial Narrow"/>
              <a:cs typeface="Arial Narrow"/>
            </a:endParaRPr>
          </a:p>
          <a:p>
            <a:pPr marL="12700" marR="5080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standardized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Second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International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Standard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Hepatitis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Virus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(NIBSC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Code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96/798).</a:t>
            </a:r>
            <a:r>
              <a:rPr sz="675" spc="-135" baseline="30864" dirty="0">
                <a:solidFill>
                  <a:srgbClr val="231F20"/>
                </a:solidFill>
                <a:latin typeface="Lucida Sans"/>
                <a:cs typeface="Lucida Sans"/>
              </a:rPr>
              <a:t>16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uses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targeted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3.00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7.00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IU/mL.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Primary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Calibrators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assigned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lot-specific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based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direct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testing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against 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IS.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Product Calibrators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turn,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assigned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lot-specific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based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direct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testing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against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Primary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Calibrators.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lot-specific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quantitation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values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Calibrator,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Primary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Product,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entered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into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m2000rt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software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when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calibration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r>
              <a:rPr sz="800" spc="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performed.</a:t>
            </a:r>
            <a:endParaRPr sz="800">
              <a:latin typeface="Lucida Sans"/>
              <a:cs typeface="Lucida Sans"/>
            </a:endParaRPr>
          </a:p>
          <a:p>
            <a:pPr marL="12700" marR="50165">
              <a:lnSpc>
                <a:spcPts val="850"/>
              </a:lnSpc>
              <a:spcBef>
                <a:spcPts val="140"/>
              </a:spcBef>
            </a:pP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Standardization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demonstrated 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comparison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observed HCV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dilutions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expected concentrations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based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assigned value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5.00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IU/mL.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comparisons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shown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 </a:t>
            </a:r>
            <a:r>
              <a:rPr sz="800" spc="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Figure</a:t>
            </a:r>
            <a:endParaRPr sz="800">
              <a:latin typeface="Lucida Sans"/>
              <a:cs typeface="Lucida Sans"/>
            </a:endParaRPr>
          </a:p>
          <a:p>
            <a:pPr marL="12700" marR="6350">
              <a:lnSpc>
                <a:spcPts val="850"/>
              </a:lnSpc>
            </a:pP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comparison,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observed 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dilutions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IS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plotted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function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expected concentration.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observed concentrations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used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comparison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also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plotted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against 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expected concentrations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calibrators.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Expected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calibrators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lot-specific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values. For calibrators,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observed concentrations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equal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expected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concentrations.</a:t>
            </a:r>
            <a:endParaRPr sz="800">
              <a:latin typeface="Lucida Sans"/>
              <a:cs typeface="Lucida Sans"/>
            </a:endParaRPr>
          </a:p>
          <a:p>
            <a:pPr marL="12700" marR="235585">
              <a:lnSpc>
                <a:spcPts val="850"/>
              </a:lnSpc>
              <a:spcBef>
                <a:spcPts val="140"/>
              </a:spcBef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 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first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comparison,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dilutions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IS,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reconstituted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instructions and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diluted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1:2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1:20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expected concentrations </a:t>
            </a:r>
            <a:r>
              <a:rPr sz="8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endParaRPr sz="800">
              <a:latin typeface="Lucida Sans"/>
              <a:cs typeface="Lucida Sans"/>
            </a:endParaRPr>
          </a:p>
          <a:p>
            <a:pPr marL="12700" marR="64135">
              <a:lnSpc>
                <a:spcPts val="850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4.70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3.70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IU/mL,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quantitated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Primary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Calibrators.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additional  comparisons,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dilutions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1.00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1.40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(10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25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IU/mL),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prepared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studies, were quantitated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separate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Product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Calibrators.</a:t>
            </a:r>
            <a:endParaRPr sz="800">
              <a:latin typeface="Lucida Sans"/>
              <a:cs typeface="Lucida Sans"/>
            </a:endParaRPr>
          </a:p>
          <a:p>
            <a:pPr marL="12700" marR="13335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mean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difference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between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observed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expected concentration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dilution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ranged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-0.17 to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0.03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IU/mL.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These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demonstrate 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assay,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using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either Primary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Calibrators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Product Calibrators,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returns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quantitation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values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WHO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International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Standard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good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agreement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expected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values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range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half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undiluted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standard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lower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limit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quantitation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(LLQ)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assay,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as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shown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Figure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 rot="18900000">
            <a:off x="-14607" y="4840693"/>
            <a:ext cx="7817879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3100" spc="-5" dirty="0">
                <a:latin typeface="Arial"/>
                <a:cs typeface="Arial"/>
              </a:rPr>
              <a:t>For Information Only - Not a </a:t>
            </a:r>
            <a:r>
              <a:rPr sz="3100" spc="-10" dirty="0">
                <a:latin typeface="Arial"/>
                <a:cs typeface="Arial"/>
              </a:rPr>
              <a:t>Controlled</a:t>
            </a:r>
            <a:r>
              <a:rPr sz="3100" spc="5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Copy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0840" y="258038"/>
            <a:ext cx="1157605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 marR="118745" indent="280670">
              <a:lnSpc>
                <a:spcPts val="85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Figure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1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</a:t>
            </a:r>
            <a:endParaRPr sz="800">
              <a:latin typeface="Arial Narrow"/>
              <a:cs typeface="Arial Narrow"/>
            </a:endParaRPr>
          </a:p>
          <a:p>
            <a:pPr marL="12700">
              <a:lnSpc>
                <a:spcPts val="84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Standardization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to 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WHO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IS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5750" y="662838"/>
            <a:ext cx="3374948" cy="3189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2250" y="3977132"/>
            <a:ext cx="3597910" cy="1731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Linear</a:t>
            </a:r>
            <a:r>
              <a:rPr sz="900" b="1" spc="-4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Range</a:t>
            </a:r>
            <a:endParaRPr sz="900">
              <a:latin typeface="Arial Narrow"/>
              <a:cs typeface="Arial Narrow"/>
            </a:endParaRPr>
          </a:p>
          <a:p>
            <a:pPr marL="12700" marR="363855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upper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limit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quantitation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(ULQ)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100,000,000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(8.00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IU/mL) and 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lower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limit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quantitation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(LLQ)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equivalent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(12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1.08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IU/mL).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ct val="8850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linearity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analysis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performed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according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CLSI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Guideline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EP6-A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“Evaluation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Linearity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Quantitative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Measurement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Procedures: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Statistical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Approach;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Approved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Guideline.” </a:t>
            </a:r>
            <a:r>
              <a:rPr sz="675" spc="-82" baseline="30864" dirty="0">
                <a:solidFill>
                  <a:srgbClr val="231F20"/>
                </a:solidFill>
                <a:latin typeface="Lucida Sans"/>
                <a:cs typeface="Lucida Sans"/>
              </a:rPr>
              <a:t>27</a:t>
            </a:r>
            <a:r>
              <a:rPr sz="675" spc="44" baseline="3086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9-member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diluting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armored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(genotype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1)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8.21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0.91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tested. Data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study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demonstrated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capable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quantitating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across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linear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range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deviation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more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0.08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IU/mL.</a:t>
            </a:r>
            <a:endParaRPr sz="800">
              <a:latin typeface="Lucida Sans"/>
              <a:cs typeface="Lucida Sans"/>
            </a:endParaRPr>
          </a:p>
          <a:p>
            <a:pPr marL="12700" marR="115570">
              <a:lnSpc>
                <a:spcPts val="850"/>
              </a:lnSpc>
              <a:spcBef>
                <a:spcPts val="15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results, representative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linearity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shown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Figure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2.</a:t>
            </a:r>
            <a:endParaRPr sz="800">
              <a:latin typeface="Lucida Sans"/>
              <a:cs typeface="Lucida Sans"/>
            </a:endParaRPr>
          </a:p>
          <a:p>
            <a:pPr marL="1350010" marR="1333500" indent="281940">
              <a:lnSpc>
                <a:spcPts val="850"/>
              </a:lnSpc>
              <a:spcBef>
                <a:spcPts val="140"/>
              </a:spcBef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Figure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2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Linearity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with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Plasma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4690" y="5795619"/>
            <a:ext cx="3042832" cy="33156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9629" y="6029897"/>
            <a:ext cx="542290" cy="383540"/>
          </a:xfrm>
          <a:custGeom>
            <a:avLst/>
            <a:gdLst/>
            <a:ahLst/>
            <a:cxnLst/>
            <a:rect l="l" t="t" r="r" b="b"/>
            <a:pathLst>
              <a:path w="542290" h="383539">
                <a:moveTo>
                  <a:pt x="0" y="383551"/>
                </a:moveTo>
                <a:lnTo>
                  <a:pt x="542183" y="383551"/>
                </a:lnTo>
                <a:lnTo>
                  <a:pt x="542183" y="0"/>
                </a:lnTo>
                <a:lnTo>
                  <a:pt x="0" y="0"/>
                </a:lnTo>
                <a:lnTo>
                  <a:pt x="0" y="3835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37638" y="6066053"/>
            <a:ext cx="386080" cy="24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500" spc="-30" dirty="0">
                <a:solidFill>
                  <a:srgbClr val="020303"/>
                </a:solidFill>
                <a:latin typeface="Times New Roman"/>
                <a:cs typeface="Times New Roman"/>
              </a:rPr>
              <a:t>y </a:t>
            </a:r>
            <a:r>
              <a:rPr sz="500" spc="-35" dirty="0">
                <a:solidFill>
                  <a:srgbClr val="020303"/>
                </a:solidFill>
                <a:latin typeface="Times New Roman"/>
                <a:cs typeface="Times New Roman"/>
              </a:rPr>
              <a:t>= </a:t>
            </a:r>
            <a:r>
              <a:rPr sz="500" spc="-30" dirty="0">
                <a:solidFill>
                  <a:srgbClr val="020303"/>
                </a:solidFill>
                <a:latin typeface="Times New Roman"/>
                <a:cs typeface="Times New Roman"/>
              </a:rPr>
              <a:t>1.00x </a:t>
            </a:r>
            <a:r>
              <a:rPr sz="500" spc="-20" dirty="0">
                <a:solidFill>
                  <a:srgbClr val="020303"/>
                </a:solidFill>
                <a:latin typeface="Times New Roman"/>
                <a:cs typeface="Times New Roman"/>
              </a:rPr>
              <a:t>- </a:t>
            </a:r>
            <a:r>
              <a:rPr sz="500" spc="-30" dirty="0">
                <a:solidFill>
                  <a:srgbClr val="020303"/>
                </a:solidFill>
                <a:latin typeface="Times New Roman"/>
                <a:cs typeface="Times New Roman"/>
              </a:rPr>
              <a:t>0.01  </a:t>
            </a:r>
            <a:r>
              <a:rPr sz="500" spc="-20" dirty="0">
                <a:solidFill>
                  <a:srgbClr val="020303"/>
                </a:solidFill>
                <a:latin typeface="Times New Roman"/>
                <a:cs typeface="Times New Roman"/>
              </a:rPr>
              <a:t>r </a:t>
            </a:r>
            <a:r>
              <a:rPr sz="500" spc="-35" dirty="0">
                <a:solidFill>
                  <a:srgbClr val="020303"/>
                </a:solidFill>
                <a:latin typeface="Times New Roman"/>
                <a:cs typeface="Times New Roman"/>
              </a:rPr>
              <a:t>=</a:t>
            </a:r>
            <a:r>
              <a:rPr sz="500" spc="-85" dirty="0">
                <a:solidFill>
                  <a:srgbClr val="020303"/>
                </a:solidFill>
                <a:latin typeface="Times New Roman"/>
                <a:cs typeface="Times New Roman"/>
              </a:rPr>
              <a:t> </a:t>
            </a:r>
            <a:r>
              <a:rPr sz="500" spc="-30" dirty="0">
                <a:solidFill>
                  <a:srgbClr val="020303"/>
                </a:solidFill>
                <a:latin typeface="Times New Roman"/>
                <a:cs typeface="Times New Roman"/>
              </a:rPr>
              <a:t>0.999</a:t>
            </a:r>
            <a:endParaRPr sz="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500" spc="-30" dirty="0">
                <a:solidFill>
                  <a:srgbClr val="020303"/>
                </a:solidFill>
                <a:latin typeface="Times New Roman"/>
                <a:cs typeface="Times New Roman"/>
              </a:rPr>
              <a:t>n </a:t>
            </a:r>
            <a:r>
              <a:rPr sz="500" spc="-35" dirty="0">
                <a:solidFill>
                  <a:srgbClr val="020303"/>
                </a:solidFill>
                <a:latin typeface="Times New Roman"/>
                <a:cs typeface="Times New Roman"/>
              </a:rPr>
              <a:t>=</a:t>
            </a:r>
            <a:r>
              <a:rPr sz="500" spc="-100" dirty="0">
                <a:solidFill>
                  <a:srgbClr val="020303"/>
                </a:solidFill>
                <a:latin typeface="Times New Roman"/>
                <a:cs typeface="Times New Roman"/>
              </a:rPr>
              <a:t> </a:t>
            </a:r>
            <a:r>
              <a:rPr sz="500" spc="-30" dirty="0">
                <a:solidFill>
                  <a:srgbClr val="020303"/>
                </a:solidFill>
                <a:latin typeface="Times New Roman"/>
                <a:cs typeface="Times New Roman"/>
              </a:rPr>
              <a:t>106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2250" y="9131699"/>
            <a:ext cx="360299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50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9-member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prepared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diluting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armored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8.33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1.03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tested. Data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study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demonstrated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capable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quantitating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across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linear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range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49750" y="207162"/>
            <a:ext cx="3540125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50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results, representative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RealTime 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linearity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serum,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shown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Figure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3.</a:t>
            </a:r>
            <a:endParaRPr sz="800">
              <a:latin typeface="Lucida Sans"/>
              <a:cs typeface="Lucida Sans"/>
            </a:endParaRPr>
          </a:p>
          <a:p>
            <a:pPr marL="1351280" marR="1276985" indent="280670">
              <a:lnSpc>
                <a:spcPts val="850"/>
              </a:lnSpc>
              <a:spcBef>
                <a:spcPts val="140"/>
              </a:spcBef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Figure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3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Linearity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with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Serum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49686" y="864336"/>
            <a:ext cx="2738716" cy="30026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94593" y="1024571"/>
            <a:ext cx="501650" cy="352425"/>
          </a:xfrm>
          <a:custGeom>
            <a:avLst/>
            <a:gdLst/>
            <a:ahLst/>
            <a:cxnLst/>
            <a:rect l="l" t="t" r="r" b="b"/>
            <a:pathLst>
              <a:path w="501650" h="352425">
                <a:moveTo>
                  <a:pt x="0" y="352248"/>
                </a:moveTo>
                <a:lnTo>
                  <a:pt x="501486" y="352248"/>
                </a:lnTo>
                <a:lnTo>
                  <a:pt x="501486" y="0"/>
                </a:lnTo>
                <a:lnTo>
                  <a:pt x="0" y="0"/>
                </a:lnTo>
                <a:lnTo>
                  <a:pt x="0" y="3522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801031" y="1043355"/>
            <a:ext cx="37211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450" spc="-25" dirty="0">
                <a:solidFill>
                  <a:srgbClr val="020303"/>
                </a:solidFill>
                <a:latin typeface="Times New Roman"/>
                <a:cs typeface="Times New Roman"/>
              </a:rPr>
              <a:t>y = </a:t>
            </a:r>
            <a:r>
              <a:rPr sz="450" spc="-20" dirty="0">
                <a:solidFill>
                  <a:srgbClr val="020303"/>
                </a:solidFill>
                <a:latin typeface="Times New Roman"/>
                <a:cs typeface="Times New Roman"/>
              </a:rPr>
              <a:t>0.99x </a:t>
            </a:r>
            <a:r>
              <a:rPr sz="450" spc="-25" dirty="0">
                <a:solidFill>
                  <a:srgbClr val="020303"/>
                </a:solidFill>
                <a:latin typeface="Times New Roman"/>
                <a:cs typeface="Times New Roman"/>
              </a:rPr>
              <a:t>+</a:t>
            </a:r>
            <a:r>
              <a:rPr sz="450" spc="-50" dirty="0">
                <a:solidFill>
                  <a:srgbClr val="020303"/>
                </a:solidFill>
                <a:latin typeface="Times New Roman"/>
                <a:cs typeface="Times New Roman"/>
              </a:rPr>
              <a:t> </a:t>
            </a:r>
            <a:r>
              <a:rPr sz="450" spc="-20" dirty="0">
                <a:solidFill>
                  <a:srgbClr val="020303"/>
                </a:solidFill>
                <a:latin typeface="Times New Roman"/>
                <a:cs typeface="Times New Roman"/>
              </a:rPr>
              <a:t>0.01  </a:t>
            </a:r>
            <a:r>
              <a:rPr sz="450" spc="-15" dirty="0">
                <a:solidFill>
                  <a:srgbClr val="020303"/>
                </a:solidFill>
                <a:latin typeface="Times New Roman"/>
                <a:cs typeface="Times New Roman"/>
              </a:rPr>
              <a:t>r </a:t>
            </a:r>
            <a:r>
              <a:rPr sz="450" spc="-25" dirty="0">
                <a:solidFill>
                  <a:srgbClr val="020303"/>
                </a:solidFill>
                <a:latin typeface="Times New Roman"/>
                <a:cs typeface="Times New Roman"/>
              </a:rPr>
              <a:t>=</a:t>
            </a:r>
            <a:r>
              <a:rPr sz="450" spc="-95" dirty="0">
                <a:solidFill>
                  <a:srgbClr val="020303"/>
                </a:solidFill>
                <a:latin typeface="Times New Roman"/>
                <a:cs typeface="Times New Roman"/>
              </a:rPr>
              <a:t> </a:t>
            </a:r>
            <a:r>
              <a:rPr sz="450" spc="-20" dirty="0">
                <a:solidFill>
                  <a:srgbClr val="020303"/>
                </a:solidFill>
                <a:latin typeface="Times New Roman"/>
                <a:cs typeface="Times New Roman"/>
              </a:rPr>
              <a:t>0.999</a:t>
            </a:r>
            <a:endParaRPr sz="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450" spc="-25" dirty="0">
                <a:solidFill>
                  <a:srgbClr val="020303"/>
                </a:solidFill>
                <a:latin typeface="Times New Roman"/>
                <a:cs typeface="Times New Roman"/>
              </a:rPr>
              <a:t>n =</a:t>
            </a:r>
            <a:r>
              <a:rPr sz="450" spc="-80" dirty="0">
                <a:solidFill>
                  <a:srgbClr val="020303"/>
                </a:solidFill>
                <a:latin typeface="Times New Roman"/>
                <a:cs typeface="Times New Roman"/>
              </a:rPr>
              <a:t> </a:t>
            </a:r>
            <a:r>
              <a:rPr sz="450" spc="-25" dirty="0">
                <a:solidFill>
                  <a:srgbClr val="020303"/>
                </a:solidFill>
                <a:latin typeface="Times New Roman"/>
                <a:cs typeface="Times New Roman"/>
              </a:rPr>
              <a:t>106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49700" y="3907028"/>
            <a:ext cx="3585210" cy="194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2550">
              <a:lnSpc>
                <a:spcPts val="850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RealTime 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shown 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linear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serum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across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range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concentrations 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tested.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Linearity by</a:t>
            </a:r>
            <a:r>
              <a:rPr sz="900" b="1" spc="-3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Genotype</a:t>
            </a:r>
            <a:endParaRPr sz="900">
              <a:latin typeface="Arial Narrow"/>
              <a:cs typeface="Arial Narrow"/>
            </a:endParaRPr>
          </a:p>
          <a:p>
            <a:pPr marL="12700" marR="51435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linear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range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evaluated per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recommendations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CLSI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Guideline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EP6A,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“Evaluation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Linearity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Quantitative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Measurement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Procedures: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Statistical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Approach;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Approved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Guideline.”</a:t>
            </a:r>
            <a:r>
              <a:rPr sz="8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75" spc="-82" baseline="30864" dirty="0">
                <a:solidFill>
                  <a:srgbClr val="231F20"/>
                </a:solidFill>
                <a:latin typeface="Lucida Sans"/>
                <a:cs typeface="Lucida Sans"/>
              </a:rPr>
              <a:t>27</a:t>
            </a:r>
            <a:endParaRPr sz="675" baseline="30864">
              <a:latin typeface="Lucida Sans"/>
              <a:cs typeface="Lucida Sans"/>
            </a:endParaRPr>
          </a:p>
          <a:p>
            <a:pPr marL="12700" marR="5080">
              <a:lnSpc>
                <a:spcPts val="850"/>
              </a:lnSpc>
              <a:spcBef>
                <a:spcPts val="14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linearity 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demonstrated by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evaluating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dilution 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series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through 6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concentrations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ranging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1.00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8.30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IU/mL.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linearity panels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used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evaluate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linear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range. </a:t>
            </a:r>
            <a:r>
              <a:rPr sz="800" spc="8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These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panels consisted of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dilutions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titer 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positive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clinical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specimen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lower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middle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part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dynamic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range and,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due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unavailability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very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titer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material,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Armored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dynamic  range.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20" dirty="0">
                <a:solidFill>
                  <a:srgbClr val="231F20"/>
                </a:solidFill>
                <a:latin typeface="Lucida Sans"/>
                <a:cs typeface="Lucida Sans"/>
              </a:rPr>
              <a:t>12.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study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performed  using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lots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RealTime HCV</a:t>
            </a:r>
            <a:r>
              <a:rPr sz="800" spc="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reagents.</a:t>
            </a:r>
            <a:endParaRPr sz="800">
              <a:latin typeface="Lucida Sans"/>
              <a:cs typeface="Lucida Sans"/>
            </a:endParaRPr>
          </a:p>
          <a:p>
            <a:pPr marL="12700" marR="31750" algn="just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these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analyses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demonstrated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RealTime 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capable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quantitating different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across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linear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range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deviation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more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0.28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IU/mL.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summarized  in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Figure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Table </a:t>
            </a:r>
            <a:r>
              <a:rPr sz="800" spc="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70398" y="6034837"/>
            <a:ext cx="965835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99085">
              <a:lnSpc>
                <a:spcPts val="85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Figure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4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 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Linearity 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By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Genotype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44555" y="6524497"/>
            <a:ext cx="2514638" cy="27291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 rot="18900000">
            <a:off x="-14607" y="4840693"/>
            <a:ext cx="7817879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3100" spc="-5" dirty="0">
                <a:latin typeface="Arial"/>
                <a:cs typeface="Arial"/>
              </a:rPr>
              <a:t>For Information Only - Not a </a:t>
            </a:r>
            <a:r>
              <a:rPr sz="3100" spc="-10" dirty="0">
                <a:latin typeface="Arial"/>
                <a:cs typeface="Arial"/>
              </a:rPr>
              <a:t>Controlled</a:t>
            </a:r>
            <a:r>
              <a:rPr sz="3100" spc="5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Copy</a:t>
            </a:r>
            <a:endParaRPr sz="3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2250" y="9447237"/>
            <a:ext cx="201104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05"/>
              </a:lnSpc>
            </a:pP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deviation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more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0.10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IU/mL.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0">
              <a:lnSpc>
                <a:spcPts val="905"/>
              </a:lnSpc>
            </a:pPr>
            <a:fld id="{81D60167-4931-47E6-BA6A-407CBD079E47}" type="slidenum">
              <a:rPr spc="-105" dirty="0"/>
              <a:pPr marL="50800">
                <a:lnSpc>
                  <a:spcPts val="905"/>
                </a:lnSpc>
              </a:pPr>
              <a:t>7</a:t>
            </a:fld>
            <a:endParaRPr spc="-10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9488" y="459714"/>
            <a:ext cx="1608455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1790" marR="344170" indent="299720">
              <a:lnSpc>
                <a:spcPts val="85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1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</a:t>
            </a:r>
            <a:endParaRPr sz="800">
              <a:latin typeface="Arial Narrow"/>
              <a:cs typeface="Arial Narrow"/>
            </a:endParaRPr>
          </a:p>
          <a:p>
            <a:pPr marL="12700">
              <a:lnSpc>
                <a:spcPts val="84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Linearity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Assay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by HCV</a:t>
            </a:r>
            <a:r>
              <a:rPr sz="800" b="1" spc="4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Genotypes</a:t>
            </a:r>
            <a:endParaRPr sz="800">
              <a:latin typeface="Arial Narrow"/>
              <a:cs typeface="Arial Narrow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88654" y="810800"/>
          <a:ext cx="3581400" cy="1316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729"/>
                <a:gridCol w="1036980"/>
                <a:gridCol w="1968690"/>
              </a:tblGrid>
              <a:tr h="304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Genotype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79375" indent="96520">
                        <a:lnSpc>
                          <a:spcPts val="850"/>
                        </a:lnSpc>
                        <a:spcBef>
                          <a:spcPts val="464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Linear Equation  from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Linearity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Study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 marR="60325" indent="13335">
                        <a:lnSpc>
                          <a:spcPts val="850"/>
                        </a:lnSpc>
                        <a:spcBef>
                          <a:spcPts val="464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Maximum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Difference Between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Genotype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1 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and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Corresponding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Genotype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(Log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IU/mL)</a:t>
                      </a:r>
                      <a:r>
                        <a:rPr sz="675" spc="3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811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1270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Y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0.99X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+</a:t>
                      </a:r>
                      <a:r>
                        <a:rPr sz="800" spc="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1270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NA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1270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6662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Y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0.93X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+</a:t>
                      </a:r>
                      <a:r>
                        <a:rPr sz="800" spc="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Y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0.95X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+</a:t>
                      </a:r>
                      <a:r>
                        <a:rPr sz="800" spc="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Y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0.95X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+</a:t>
                      </a:r>
                      <a:r>
                        <a:rPr sz="800" spc="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Y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0.92X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+</a:t>
                      </a:r>
                      <a:r>
                        <a:rPr sz="800" spc="5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5132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3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Y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0.96X 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+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04467" y="2133345"/>
            <a:ext cx="4732020" cy="2195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3565">
              <a:lnSpc>
                <a:spcPct val="100000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10" dirty="0">
                <a:solidFill>
                  <a:srgbClr val="231F20"/>
                </a:solidFill>
                <a:latin typeface="Lucida Sans"/>
                <a:cs typeface="Lucida Sans"/>
              </a:rPr>
              <a:t>maximum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difference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obtained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at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assay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ULQ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(ULoQ)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or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LLQ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(LLoQ).</a:t>
            </a:r>
            <a:endParaRPr sz="7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Limit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of </a:t>
            </a: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Quantitation</a:t>
            </a:r>
            <a:r>
              <a:rPr sz="900" b="1" spc="-1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(LOQ)</a:t>
            </a:r>
            <a:endParaRPr sz="900">
              <a:latin typeface="Arial Narrow"/>
              <a:cs typeface="Arial Narrow"/>
            </a:endParaRPr>
          </a:p>
          <a:p>
            <a:pPr marL="12700" marR="153670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analytical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error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(TAE)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calculated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using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estimates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determined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through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analysis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data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limit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detection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(LoD)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studies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(Genotype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1)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internal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precision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external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reproducibility</a:t>
            </a:r>
            <a:r>
              <a:rPr sz="800" spc="-1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studies</a:t>
            </a:r>
            <a:endParaRPr sz="800">
              <a:latin typeface="Lucida Sans"/>
              <a:cs typeface="Lucida Sans"/>
            </a:endParaRPr>
          </a:p>
          <a:p>
            <a:pPr marL="12700">
              <a:lnSpc>
                <a:spcPts val="840"/>
              </a:lnSpc>
            </a:pP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(Genotypes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800" spc="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3).</a:t>
            </a:r>
            <a:endParaRPr sz="800">
              <a:latin typeface="Lucida Sans"/>
              <a:cs typeface="Lucida Sans"/>
            </a:endParaRPr>
          </a:p>
          <a:p>
            <a:pPr marL="12700" marR="42545">
              <a:lnSpc>
                <a:spcPts val="850"/>
              </a:lnSpc>
              <a:spcBef>
                <a:spcPts val="15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estimates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had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observed 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near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limit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detection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(12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1.08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IU/mL)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presented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Table 2.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estimates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serum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 had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observed 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near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limit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detection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presented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Table 3. TAE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estimated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different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methods  </a:t>
            </a:r>
            <a:r>
              <a:rPr sz="800" spc="-30" dirty="0">
                <a:solidFill>
                  <a:srgbClr val="231F20"/>
                </a:solidFill>
                <a:latin typeface="Lucida Sans"/>
                <a:cs typeface="Lucida Sans"/>
              </a:rPr>
              <a:t>(see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table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footnotes).</a:t>
            </a:r>
            <a:endParaRPr sz="800">
              <a:latin typeface="Lucida Sans"/>
              <a:cs typeface="Lucida Sans"/>
            </a:endParaRPr>
          </a:p>
          <a:p>
            <a:pPr marL="12700" marR="5080">
              <a:lnSpc>
                <a:spcPts val="850"/>
              </a:lnSpc>
              <a:spcBef>
                <a:spcPts val="140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these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analyses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demonstrated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determine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acceptable  level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accuracy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(EDTA)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8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12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</a:t>
            </a:r>
            <a:endParaRPr sz="800">
              <a:latin typeface="Lucida Sans"/>
              <a:cs typeface="Lucida Sans"/>
            </a:endParaRPr>
          </a:p>
          <a:p>
            <a:pPr marL="12700" marR="131445">
              <a:lnSpc>
                <a:spcPts val="850"/>
              </a:lnSpc>
            </a:pP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(1.08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IU/mL).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concentration, 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difference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between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measurements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more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1.00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statistically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significant.</a:t>
            </a:r>
            <a:endParaRPr sz="8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marL="1917064" marR="1902460" indent="299720">
              <a:lnSpc>
                <a:spcPts val="85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2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</a:t>
            </a:r>
            <a:endParaRPr sz="800">
              <a:latin typeface="Arial Narrow"/>
              <a:cs typeface="Arial Narrow"/>
            </a:endParaRPr>
          </a:p>
          <a:p>
            <a:pPr marL="2115820" marR="1365250" indent="-736600">
              <a:lnSpc>
                <a:spcPts val="850"/>
              </a:lnSpc>
            </a:pP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Total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Analytical 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Error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(TAE)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Estimates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(Plasma) 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(Log</a:t>
            </a:r>
            <a:r>
              <a:rPr sz="800" b="1" spc="-7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IU/mL)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4898" y="4497323"/>
            <a:ext cx="33528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P</a:t>
            </a:r>
            <a:r>
              <a:rPr sz="800" b="1" spc="-10" dirty="0">
                <a:solidFill>
                  <a:srgbClr val="231F20"/>
                </a:solidFill>
                <a:latin typeface="Arial Narrow"/>
                <a:cs typeface="Arial Narrow"/>
              </a:rPr>
              <a:t>l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asma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03993" y="4433823"/>
            <a:ext cx="62166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Concentration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25327" y="4503623"/>
            <a:ext cx="230504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40" dirty="0">
                <a:solidFill>
                  <a:srgbClr val="231F20"/>
                </a:solidFill>
                <a:latin typeface="Arial Narrow"/>
                <a:cs typeface="Arial Narrow"/>
              </a:rPr>
              <a:t>T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o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t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al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7983" y="4389323"/>
            <a:ext cx="613410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05"/>
              </a:lnSpc>
            </a:pPr>
            <a:r>
              <a:rPr sz="800" b="1" spc="-15" dirty="0">
                <a:solidFill>
                  <a:srgbClr val="231F20"/>
                </a:solidFill>
                <a:latin typeface="Arial Narrow"/>
                <a:cs typeface="Arial Narrow"/>
              </a:rPr>
              <a:t>TAE</a:t>
            </a:r>
            <a:r>
              <a:rPr sz="675" spc="-22" baseline="30864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endParaRPr sz="675" baseline="30864">
              <a:latin typeface="Lucida Sans"/>
              <a:cs typeface="Lucida Sans"/>
            </a:endParaRPr>
          </a:p>
          <a:p>
            <a:pPr algn="ctr">
              <a:lnSpc>
                <a:spcPts val="905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Absolute</a:t>
            </a:r>
            <a:r>
              <a:rPr sz="800" b="1" spc="-6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Bias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95873" y="4404512"/>
            <a:ext cx="387985" cy="22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4455">
              <a:lnSpc>
                <a:spcPts val="850"/>
              </a:lnSpc>
            </a:pP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TAE</a:t>
            </a:r>
            <a:r>
              <a:rPr sz="675" spc="-37" baseline="30864" dirty="0">
                <a:solidFill>
                  <a:srgbClr val="231F20"/>
                </a:solidFill>
                <a:latin typeface="Lucida Sans"/>
                <a:cs typeface="Lucida Sans"/>
              </a:rPr>
              <a:t>d 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SQ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R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T(2)</a:t>
            </a:r>
            <a:endParaRPr sz="800">
              <a:latin typeface="Arial Narrow"/>
              <a:cs typeface="Arial Narrow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631467" y="4586223"/>
          <a:ext cx="4540885" cy="2442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4865"/>
                <a:gridCol w="582047"/>
                <a:gridCol w="262007"/>
                <a:gridCol w="508444"/>
                <a:gridCol w="520255"/>
                <a:gridCol w="343852"/>
                <a:gridCol w="370092"/>
                <a:gridCol w="629536"/>
                <a:gridCol w="599617"/>
              </a:tblGrid>
              <a:tr h="171450">
                <a:tc grid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50"/>
                        </a:spcBef>
                        <a:tabLst>
                          <a:tab pos="838200" algn="l"/>
                        </a:tabLst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Panel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Member	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Genotype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Expected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Observed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Bias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2715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+ </a:t>
                      </a: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(2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x</a:t>
                      </a:r>
                      <a:r>
                        <a:rPr sz="800" b="1" spc="-8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x </a:t>
                      </a: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(2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x</a:t>
                      </a:r>
                      <a:r>
                        <a:rPr sz="800" b="1" spc="-8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441198">
                <a:tc gridSpan="2">
                  <a:txBody>
                    <a:bodyPr/>
                    <a:lstStyle/>
                    <a:p>
                      <a:pPr marL="50800" marR="581025">
                        <a:lnSpc>
                          <a:spcPts val="850"/>
                        </a:lnSpc>
                        <a:spcBef>
                          <a:spcPts val="204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Internal  Precision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Study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  <a:p>
                      <a:pPr marL="365125">
                        <a:lnSpc>
                          <a:spcPct val="100000"/>
                        </a:lnSpc>
                        <a:spcBef>
                          <a:spcPts val="340"/>
                        </a:spcBef>
                        <a:tabLst>
                          <a:tab pos="1019175" algn="l"/>
                        </a:tabLst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	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0.88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-0.12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R="91440" algn="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r>
                        <a:rPr sz="67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4290" algn="ctr">
                        <a:lnSpc>
                          <a:spcPct val="100000"/>
                        </a:lnSpc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76021">
                <a:tc gridSpan="2">
                  <a:txBody>
                    <a:bodyPr/>
                    <a:lstStyle/>
                    <a:p>
                      <a:pPr marL="50165" marR="795655">
                        <a:lnSpc>
                          <a:spcPts val="850"/>
                        </a:lnSpc>
                        <a:spcBef>
                          <a:spcPts val="229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Internal 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LOD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Study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6667">
                <a:tc>
                  <a:txBody>
                    <a:bodyPr/>
                    <a:lstStyle/>
                    <a:p>
                      <a:pPr marR="30099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86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0.99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-0.01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3">
                <a:tc>
                  <a:txBody>
                    <a:bodyPr/>
                    <a:lstStyle/>
                    <a:p>
                      <a:pPr marR="30099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86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5132">
                <a:tc>
                  <a:txBody>
                    <a:bodyPr/>
                    <a:lstStyle/>
                    <a:p>
                      <a:pPr marR="30035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83920">
                <a:tc>
                  <a:txBody>
                    <a:bodyPr/>
                    <a:lstStyle/>
                    <a:p>
                      <a:pPr marL="50800" marR="21590">
                        <a:lnSpc>
                          <a:spcPts val="850"/>
                        </a:lnSpc>
                        <a:spcBef>
                          <a:spcPts val="204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External 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ep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od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u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cib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lity 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Study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66718">
                <a:tc>
                  <a:txBody>
                    <a:bodyPr/>
                    <a:lstStyle/>
                    <a:p>
                      <a:pPr marR="30035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796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269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1.23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1.07</a:t>
                      </a:r>
                      <a:r>
                        <a:rPr sz="675" spc="-15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8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-0.16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67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marR="30099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86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242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0.61</a:t>
                      </a:r>
                      <a:r>
                        <a:rPr sz="675" spc="-13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-0.07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r>
                        <a:rPr sz="67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marR="30099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86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1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270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1.34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1.34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</a:t>
                      </a:r>
                      <a:r>
                        <a:rPr sz="67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5132">
                <a:tc>
                  <a:txBody>
                    <a:bodyPr/>
                    <a:lstStyle/>
                    <a:p>
                      <a:pPr marR="28702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6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252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0.73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</a:t>
                      </a:r>
                      <a:r>
                        <a:rPr sz="67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0.84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1618741" y="7041133"/>
            <a:ext cx="3238500" cy="986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  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member 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below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(1.08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IU/mL).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50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b    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SD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=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Within-run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variability +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Between-run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component  </a:t>
            </a:r>
            <a:r>
              <a:rPr sz="700" spc="-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variability.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50"/>
              </a:lnSpc>
            </a:pPr>
            <a:r>
              <a:rPr sz="600" spc="-15" baseline="34722" dirty="0">
                <a:solidFill>
                  <a:srgbClr val="231F20"/>
                </a:solidFill>
                <a:latin typeface="Lucida Sans"/>
                <a:cs typeface="Lucida Sans"/>
              </a:rPr>
              <a:t>c    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Per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5.1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EP17-A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CLSI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guideline.</a:t>
            </a:r>
            <a:r>
              <a:rPr sz="600" spc="-104" baseline="34722" dirty="0">
                <a:solidFill>
                  <a:srgbClr val="231F20"/>
                </a:solidFill>
                <a:latin typeface="Lucida Sans"/>
                <a:cs typeface="Lucida Sans"/>
              </a:rPr>
              <a:t>28</a:t>
            </a:r>
            <a:endParaRPr sz="600" baseline="34722">
              <a:latin typeface="Lucida Sans"/>
              <a:cs typeface="Lucida Sans"/>
            </a:endParaRPr>
          </a:p>
          <a:p>
            <a:pPr marL="12700">
              <a:lnSpc>
                <a:spcPts val="795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d     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Based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upon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difference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between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two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measurements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approach.</a:t>
            </a:r>
            <a:endParaRPr sz="7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 marL="1802764" marR="523240" indent="299720">
              <a:lnSpc>
                <a:spcPts val="85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3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</a:t>
            </a:r>
            <a:endParaRPr sz="800">
              <a:latin typeface="Arial Narrow"/>
              <a:cs typeface="Arial Narrow"/>
            </a:endParaRPr>
          </a:p>
          <a:p>
            <a:pPr marL="2001520" marR="5080" indent="-718185">
              <a:lnSpc>
                <a:spcPts val="850"/>
              </a:lnSpc>
            </a:pP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Total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Analytical 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Error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(TAE)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Estimates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(Serum) 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(Log</a:t>
            </a:r>
            <a:r>
              <a:rPr sz="800" b="1" spc="-7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IU/mL)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21063" y="8285226"/>
            <a:ext cx="520700" cy="0"/>
          </a:xfrm>
          <a:custGeom>
            <a:avLst/>
            <a:gdLst/>
            <a:ahLst/>
            <a:cxnLst/>
            <a:rect l="l" t="t" r="r" b="b"/>
            <a:pathLst>
              <a:path w="520700">
                <a:moveTo>
                  <a:pt x="0" y="0"/>
                </a:moveTo>
                <a:lnTo>
                  <a:pt x="52070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41762" y="8285226"/>
            <a:ext cx="520700" cy="0"/>
          </a:xfrm>
          <a:custGeom>
            <a:avLst/>
            <a:gdLst/>
            <a:ahLst/>
            <a:cxnLst/>
            <a:rect l="l" t="t" r="r" b="b"/>
            <a:pathLst>
              <a:path w="520700">
                <a:moveTo>
                  <a:pt x="0" y="0"/>
                </a:moveTo>
                <a:lnTo>
                  <a:pt x="52070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330993" y="8132826"/>
            <a:ext cx="62166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Concentration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905"/>
              </a:lnSpc>
            </a:pPr>
            <a:fld id="{81D60167-4931-47E6-BA6A-407CBD079E47}" type="slidenum">
              <a:rPr spc="-105" dirty="0"/>
              <a:pPr marL="25400">
                <a:lnSpc>
                  <a:spcPts val="905"/>
                </a:lnSpc>
              </a:pPr>
              <a:t>8</a:t>
            </a:fld>
            <a:endParaRPr spc="-105" dirty="0"/>
          </a:p>
        </p:txBody>
      </p:sp>
      <p:sp>
        <p:nvSpPr>
          <p:cNvPr id="15" name="object 15"/>
          <p:cNvSpPr txBox="1"/>
          <p:nvPr/>
        </p:nvSpPr>
        <p:spPr>
          <a:xfrm>
            <a:off x="5090299" y="8087309"/>
            <a:ext cx="22225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45" dirty="0">
                <a:solidFill>
                  <a:srgbClr val="231F20"/>
                </a:solidFill>
                <a:latin typeface="Arial Narrow"/>
                <a:cs typeface="Arial Narrow"/>
              </a:rPr>
              <a:t>T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A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675" b="1" spc="44" baseline="30864" dirty="0">
                <a:solidFill>
                  <a:srgbClr val="231F20"/>
                </a:solidFill>
                <a:latin typeface="Arial Narrow"/>
                <a:cs typeface="Arial Narrow"/>
              </a:rPr>
              <a:t>b</a:t>
            </a:r>
            <a:endParaRPr sz="675" baseline="30864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42165" y="8087309"/>
            <a:ext cx="218440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45" dirty="0">
                <a:solidFill>
                  <a:srgbClr val="231F20"/>
                </a:solidFill>
                <a:latin typeface="Arial Narrow"/>
                <a:cs typeface="Arial Narrow"/>
              </a:rPr>
              <a:t>T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A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675" b="1" spc="30" baseline="30864" dirty="0">
                <a:solidFill>
                  <a:srgbClr val="231F20"/>
                </a:solidFill>
                <a:latin typeface="Arial Narrow"/>
                <a:cs typeface="Arial Narrow"/>
              </a:rPr>
              <a:t>c</a:t>
            </a:r>
            <a:endParaRPr sz="675" baseline="30864">
              <a:latin typeface="Arial Narrow"/>
              <a:cs typeface="Arial Narrow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631467" y="8215103"/>
          <a:ext cx="4511040" cy="1021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2454"/>
                <a:gridCol w="529577"/>
                <a:gridCol w="218465"/>
                <a:gridCol w="517093"/>
                <a:gridCol w="525151"/>
                <a:gridCol w="325189"/>
                <a:gridCol w="345782"/>
                <a:gridCol w="732262"/>
                <a:gridCol w="574465"/>
              </a:tblGrid>
              <a:tr h="240556">
                <a:tc>
                  <a:txBody>
                    <a:bodyPr/>
                    <a:lstStyle/>
                    <a:p>
                      <a:pPr marL="240029">
                        <a:lnSpc>
                          <a:spcPts val="750"/>
                        </a:lnSpc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Serum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  <a:p>
                      <a:pPr marL="71755">
                        <a:lnSpc>
                          <a:spcPts val="905"/>
                        </a:lnSpc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Panel</a:t>
                      </a:r>
                      <a:r>
                        <a:rPr sz="800" b="1" spc="-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Member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Genotype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Expected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Observed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Bias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 marR="64135" indent="-40640">
                        <a:lnSpc>
                          <a:spcPts val="800"/>
                        </a:lnSpc>
                        <a:spcBef>
                          <a:spcPts val="50"/>
                        </a:spcBef>
                      </a:pPr>
                      <a:r>
                        <a:rPr sz="800" b="1" spc="-6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l 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50"/>
                        </a:lnSpc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Absolute</a:t>
                      </a:r>
                      <a:r>
                        <a:rPr sz="800" b="1" spc="-6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Bias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+ </a:t>
                      </a: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(2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x</a:t>
                      </a:r>
                      <a:r>
                        <a:rPr sz="800" b="1" spc="-8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indent="29845">
                        <a:lnSpc>
                          <a:spcPts val="75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SQRT(2)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  <a:p>
                      <a:pPr marL="71755">
                        <a:lnSpc>
                          <a:spcPts val="905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x </a:t>
                      </a: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(2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x</a:t>
                      </a:r>
                      <a:r>
                        <a:rPr sz="800" b="1" spc="-8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75970">
                <a:tc>
                  <a:txBody>
                    <a:bodyPr/>
                    <a:lstStyle/>
                    <a:p>
                      <a:pPr marL="50800" marR="231140">
                        <a:lnSpc>
                          <a:spcPts val="850"/>
                        </a:lnSpc>
                        <a:spcBef>
                          <a:spcPts val="204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Internal 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LOD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Study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66718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0.87</a:t>
                      </a:r>
                      <a:r>
                        <a:rPr sz="675" spc="-13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-0.13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3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0.93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-0.17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5131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1.01</a:t>
                      </a:r>
                      <a:r>
                        <a:rPr sz="675" spc="-15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-0.17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1669542" y="9248899"/>
            <a:ext cx="244983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  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member 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below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(1.08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IU/mL).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50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b     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Per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5.1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EP17-A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CLSI </a:t>
            </a:r>
            <a:r>
              <a:rPr sz="700" spc="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guideline.</a:t>
            </a:r>
            <a:r>
              <a:rPr sz="600" spc="-104" baseline="34722" dirty="0">
                <a:solidFill>
                  <a:srgbClr val="231F20"/>
                </a:solidFill>
                <a:latin typeface="Lucida Sans"/>
                <a:cs typeface="Lucida Sans"/>
              </a:rPr>
              <a:t>28</a:t>
            </a:r>
            <a:endParaRPr sz="600" baseline="34722">
              <a:latin typeface="Lucida Sans"/>
              <a:cs typeface="Lucida Sans"/>
            </a:endParaRPr>
          </a:p>
          <a:p>
            <a:pPr marL="12700">
              <a:lnSpc>
                <a:spcPts val="795"/>
              </a:lnSpc>
            </a:pPr>
            <a:r>
              <a:rPr sz="600" spc="-15" baseline="34722" dirty="0">
                <a:solidFill>
                  <a:srgbClr val="231F20"/>
                </a:solidFill>
                <a:latin typeface="Lucida Sans"/>
                <a:cs typeface="Lucida Sans"/>
              </a:rPr>
              <a:t>c   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Based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upon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difference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between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two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measurements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approach.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19" name="object 19"/>
          <p:cNvSpPr txBox="1"/>
          <p:nvPr/>
        </p:nvSpPr>
        <p:spPr>
          <a:xfrm rot="18900000">
            <a:off x="-14607" y="4840693"/>
            <a:ext cx="7817879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3100" spc="-5" dirty="0">
                <a:latin typeface="Arial"/>
                <a:cs typeface="Arial"/>
              </a:rPr>
              <a:t>For Information Only - Not a </a:t>
            </a:r>
            <a:r>
              <a:rPr sz="3100" spc="-10" dirty="0">
                <a:latin typeface="Arial"/>
                <a:cs typeface="Arial"/>
              </a:rPr>
              <a:t>Controlled</a:t>
            </a:r>
            <a:r>
              <a:rPr sz="3100" spc="5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Copy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9649" y="365226"/>
            <a:ext cx="3360420" cy="550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50"/>
              </a:lnSpc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these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analyses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demonstrated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that,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genotypes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through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6, 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can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determine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acceptable  level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accuracy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(EDTA)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serum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at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50" dirty="0">
                <a:solidFill>
                  <a:srgbClr val="231F20"/>
                </a:solidFill>
                <a:latin typeface="Lucida Sans"/>
                <a:cs typeface="Lucida Sans"/>
              </a:rPr>
              <a:t>12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(1.08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IU/mL).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this concentration, 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difference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between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two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measurements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more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1.00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statistically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significant.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69282" y="1015771"/>
            <a:ext cx="2167890" cy="494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05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</a:t>
            </a:r>
            <a:r>
              <a:rPr sz="800" b="1" spc="-6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4</a:t>
            </a:r>
            <a:endParaRPr sz="800">
              <a:latin typeface="Arial Narrow"/>
              <a:cs typeface="Arial Narrow"/>
            </a:endParaRPr>
          </a:p>
          <a:p>
            <a:pPr algn="ctr">
              <a:lnSpc>
                <a:spcPts val="905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 Genotype</a:t>
            </a:r>
            <a:endParaRPr sz="800">
              <a:latin typeface="Arial Narrow"/>
              <a:cs typeface="Arial Narrow"/>
            </a:endParaRPr>
          </a:p>
          <a:p>
            <a:pPr marL="12065" marR="5080" algn="ctr">
              <a:lnSpc>
                <a:spcPct val="103499"/>
              </a:lnSpc>
            </a:pP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Total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Analytical 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Error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(TAE)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Estimates by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Genotype 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(Log</a:t>
            </a:r>
            <a:r>
              <a:rPr sz="800" b="1" spc="-7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IU/mL)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68850" y="1880616"/>
            <a:ext cx="514350" cy="0"/>
          </a:xfrm>
          <a:custGeom>
            <a:avLst/>
            <a:gdLst/>
            <a:ahLst/>
            <a:cxnLst/>
            <a:rect l="l" t="t" r="r" b="b"/>
            <a:pathLst>
              <a:path w="514350">
                <a:moveTo>
                  <a:pt x="0" y="0"/>
                </a:moveTo>
                <a:lnTo>
                  <a:pt x="51435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83200" y="1880616"/>
            <a:ext cx="520700" cy="0"/>
          </a:xfrm>
          <a:custGeom>
            <a:avLst/>
            <a:gdLst/>
            <a:ahLst/>
            <a:cxnLst/>
            <a:rect l="l" t="t" r="r" b="b"/>
            <a:pathLst>
              <a:path w="520700">
                <a:moveTo>
                  <a:pt x="0" y="0"/>
                </a:moveTo>
                <a:lnTo>
                  <a:pt x="52070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04233" y="1696719"/>
            <a:ext cx="49466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Genotype</a:t>
            </a:r>
            <a:r>
              <a:rPr sz="800" b="1" spc="-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50" dirty="0">
                <a:solidFill>
                  <a:srgbClr val="231F20"/>
                </a:solidFill>
                <a:latin typeface="Arial Narrow"/>
                <a:cs typeface="Arial Narrow"/>
              </a:rPr>
              <a:t>/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75733" y="1728114"/>
            <a:ext cx="62166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Concentration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51409" y="1588617"/>
            <a:ext cx="399415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05"/>
              </a:lnSpc>
            </a:pP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TAE</a:t>
            </a:r>
            <a:r>
              <a:rPr sz="675" spc="-37" baseline="30864" dirty="0">
                <a:solidFill>
                  <a:srgbClr val="231F20"/>
                </a:solidFill>
                <a:latin typeface="Lucida Sans"/>
                <a:cs typeface="Lucida Sans"/>
              </a:rPr>
              <a:t>b</a:t>
            </a:r>
            <a:endParaRPr sz="675" baseline="30864">
              <a:latin typeface="Lucida Sans"/>
              <a:cs typeface="Lucida Sans"/>
            </a:endParaRPr>
          </a:p>
          <a:p>
            <a:pPr algn="ctr">
              <a:lnSpc>
                <a:spcPts val="905"/>
              </a:lnSpc>
            </a:pPr>
            <a:r>
              <a:rPr sz="800" b="1" spc="-20" dirty="0">
                <a:solidFill>
                  <a:srgbClr val="231F20"/>
                </a:solidFill>
                <a:latin typeface="Arial Narrow"/>
                <a:cs typeface="Arial Narrow"/>
              </a:rPr>
              <a:t>A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b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so</a:t>
            </a:r>
            <a:r>
              <a:rPr sz="800" b="1" spc="-15" dirty="0">
                <a:solidFill>
                  <a:srgbClr val="231F20"/>
                </a:solidFill>
                <a:latin typeface="Arial Narrow"/>
                <a:cs typeface="Arial Narrow"/>
              </a:rPr>
              <a:t>l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u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t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65175" y="1696567"/>
            <a:ext cx="217804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45" dirty="0">
                <a:solidFill>
                  <a:srgbClr val="231F20"/>
                </a:solidFill>
                <a:latin typeface="Arial Narrow"/>
                <a:cs typeface="Arial Narrow"/>
              </a:rPr>
              <a:t>T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A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675" spc="-7" baseline="30864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endParaRPr sz="675" baseline="30864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9674" y="4092321"/>
            <a:ext cx="2449830" cy="316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  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member 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below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(1.08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IU/mL).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75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b     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Per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5.1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EP17-A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CLSI </a:t>
            </a:r>
            <a:r>
              <a:rPr sz="700" spc="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guideline.</a:t>
            </a:r>
            <a:r>
              <a:rPr sz="600" spc="-104" baseline="34722" dirty="0">
                <a:solidFill>
                  <a:srgbClr val="231F20"/>
                </a:solidFill>
                <a:latin typeface="Lucida Sans"/>
                <a:cs typeface="Lucida Sans"/>
              </a:rPr>
              <a:t>28</a:t>
            </a:r>
            <a:endParaRPr sz="600" baseline="34722">
              <a:latin typeface="Lucida Sans"/>
              <a:cs typeface="Lucida Sans"/>
            </a:endParaRPr>
          </a:p>
          <a:p>
            <a:pPr marL="12700">
              <a:lnSpc>
                <a:spcPts val="819"/>
              </a:lnSpc>
            </a:pPr>
            <a:r>
              <a:rPr sz="600" spc="-15" baseline="34722" dirty="0">
                <a:solidFill>
                  <a:srgbClr val="231F20"/>
                </a:solidFill>
                <a:latin typeface="Lucida Sans"/>
                <a:cs typeface="Lucida Sans"/>
              </a:rPr>
              <a:t>c   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Based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upon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difference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between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two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measurements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approach.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5900" y="187452"/>
            <a:ext cx="3594100" cy="704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20" dirty="0">
                <a:solidFill>
                  <a:srgbClr val="231F20"/>
                </a:solidFill>
                <a:latin typeface="Arial Narrow"/>
                <a:cs typeface="Arial Narrow"/>
              </a:rPr>
              <a:t>Limit </a:t>
            </a:r>
            <a:r>
              <a:rPr sz="900" b="1" spc="25" dirty="0">
                <a:solidFill>
                  <a:srgbClr val="231F20"/>
                </a:solidFill>
                <a:latin typeface="Arial Narrow"/>
                <a:cs typeface="Arial Narrow"/>
              </a:rPr>
              <a:t>of Quantitation:</a:t>
            </a:r>
            <a:r>
              <a:rPr sz="900" b="1" spc="-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30" dirty="0">
                <a:solidFill>
                  <a:srgbClr val="231F20"/>
                </a:solidFill>
                <a:latin typeface="Arial Narrow"/>
                <a:cs typeface="Arial Narrow"/>
              </a:rPr>
              <a:t>Genotype</a:t>
            </a:r>
            <a:endParaRPr sz="900">
              <a:latin typeface="Arial Narrow"/>
              <a:cs typeface="Arial Narrow"/>
            </a:endParaRPr>
          </a:p>
          <a:p>
            <a:pPr marL="12700" marR="5080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analytical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error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(TAE)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calculated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using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estimates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determined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through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analysis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data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genotype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limit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detection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(LoD)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study.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Genotypes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 through 6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tested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genotype,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targeted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concentrations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1.00,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1.10,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40" dirty="0">
                <a:solidFill>
                  <a:srgbClr val="231F20"/>
                </a:solidFill>
                <a:latin typeface="Lucida Sans"/>
                <a:cs typeface="Lucida Sans"/>
              </a:rPr>
              <a:t>1.18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(10.0,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12.5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14" dirty="0">
                <a:solidFill>
                  <a:srgbClr val="231F20"/>
                </a:solidFill>
                <a:latin typeface="Lucida Sans"/>
                <a:cs typeface="Lucida Sans"/>
              </a:rPr>
              <a:t>15.0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IU/mL).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 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summarized 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Table </a:t>
            </a:r>
            <a:r>
              <a:rPr sz="8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4.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5634" y="1025703"/>
            <a:ext cx="2167890" cy="479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1825" marR="624205" indent="299720">
              <a:lnSpc>
                <a:spcPts val="85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4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</a:t>
            </a:r>
            <a:endParaRPr sz="800">
              <a:latin typeface="Arial Narrow"/>
              <a:cs typeface="Arial Narrow"/>
            </a:endParaRPr>
          </a:p>
          <a:p>
            <a:pPr marL="830580" marR="5080" indent="-818515">
              <a:lnSpc>
                <a:spcPts val="990"/>
              </a:lnSpc>
              <a:spcBef>
                <a:spcPts val="30"/>
              </a:spcBef>
            </a:pP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Total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Analytical 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Error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(TAE)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Estimates by 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Genotype 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(Log</a:t>
            </a:r>
            <a:r>
              <a:rPr sz="800" b="1" spc="-7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IU/mL)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35050" y="1875282"/>
            <a:ext cx="514350" cy="0"/>
          </a:xfrm>
          <a:custGeom>
            <a:avLst/>
            <a:gdLst/>
            <a:ahLst/>
            <a:cxnLst/>
            <a:rect l="l" t="t" r="r" b="b"/>
            <a:pathLst>
              <a:path w="514350">
                <a:moveTo>
                  <a:pt x="0" y="0"/>
                </a:moveTo>
                <a:lnTo>
                  <a:pt x="51435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49400" y="1875282"/>
            <a:ext cx="520700" cy="0"/>
          </a:xfrm>
          <a:custGeom>
            <a:avLst/>
            <a:gdLst/>
            <a:ahLst/>
            <a:cxnLst/>
            <a:rect l="l" t="t" r="r" b="b"/>
            <a:pathLst>
              <a:path w="520700">
                <a:moveTo>
                  <a:pt x="0" y="0"/>
                </a:moveTo>
                <a:lnTo>
                  <a:pt x="52070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70437" y="1691385"/>
            <a:ext cx="49466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Genotype</a:t>
            </a:r>
            <a:r>
              <a:rPr sz="800" b="1" spc="-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50" dirty="0">
                <a:solidFill>
                  <a:srgbClr val="231F20"/>
                </a:solidFill>
                <a:latin typeface="Arial Narrow"/>
                <a:cs typeface="Arial Narrow"/>
              </a:rPr>
              <a:t>/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905"/>
              </a:lnSpc>
            </a:pPr>
            <a:fld id="{81D60167-4931-47E6-BA6A-407CBD079E47}" type="slidenum">
              <a:rPr spc="-105" dirty="0"/>
              <a:pPr marL="25400">
                <a:lnSpc>
                  <a:spcPts val="905"/>
                </a:lnSpc>
              </a:pPr>
              <a:t>9</a:t>
            </a:fld>
            <a:endParaRPr spc="-105" dirty="0"/>
          </a:p>
        </p:txBody>
      </p:sp>
      <p:sp>
        <p:nvSpPr>
          <p:cNvPr id="16" name="object 16"/>
          <p:cNvSpPr txBox="1"/>
          <p:nvPr/>
        </p:nvSpPr>
        <p:spPr>
          <a:xfrm>
            <a:off x="1241936" y="1722780"/>
            <a:ext cx="621665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Concentration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17609" y="1583283"/>
            <a:ext cx="399415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05"/>
              </a:lnSpc>
            </a:pP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TAE</a:t>
            </a:r>
            <a:r>
              <a:rPr sz="675" spc="-37" baseline="30864" dirty="0">
                <a:solidFill>
                  <a:srgbClr val="231F20"/>
                </a:solidFill>
                <a:latin typeface="Lucida Sans"/>
                <a:cs typeface="Lucida Sans"/>
              </a:rPr>
              <a:t>b</a:t>
            </a:r>
            <a:endParaRPr sz="675" baseline="30864">
              <a:latin typeface="Lucida Sans"/>
              <a:cs typeface="Lucida Sans"/>
            </a:endParaRPr>
          </a:p>
          <a:p>
            <a:pPr algn="ctr">
              <a:lnSpc>
                <a:spcPts val="905"/>
              </a:lnSpc>
            </a:pPr>
            <a:r>
              <a:rPr sz="800" b="1" spc="-20" dirty="0">
                <a:solidFill>
                  <a:srgbClr val="231F20"/>
                </a:solidFill>
                <a:latin typeface="Arial Narrow"/>
                <a:cs typeface="Arial Narrow"/>
              </a:rPr>
              <a:t>A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b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so</a:t>
            </a:r>
            <a:r>
              <a:rPr sz="800" b="1" spc="-15" dirty="0">
                <a:solidFill>
                  <a:srgbClr val="231F20"/>
                </a:solidFill>
                <a:latin typeface="Arial Narrow"/>
                <a:cs typeface="Arial Narrow"/>
              </a:rPr>
              <a:t>l</a:t>
            </a:r>
            <a:r>
              <a:rPr sz="800" b="1" spc="35" dirty="0">
                <a:solidFill>
                  <a:srgbClr val="231F20"/>
                </a:solidFill>
                <a:latin typeface="Arial Narrow"/>
                <a:cs typeface="Arial Narrow"/>
              </a:rPr>
              <a:t>u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t</a:t>
            </a:r>
            <a:r>
              <a:rPr sz="800" b="1" spc="2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31273" y="1691233"/>
            <a:ext cx="217804" cy="134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45" dirty="0">
                <a:solidFill>
                  <a:srgbClr val="231F20"/>
                </a:solidFill>
                <a:latin typeface="Arial Narrow"/>
                <a:cs typeface="Arial Narrow"/>
              </a:rPr>
              <a:t>T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A</a:t>
            </a:r>
            <a:r>
              <a:rPr sz="800" b="1" spc="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675" spc="-7" baseline="30864" dirty="0">
                <a:solidFill>
                  <a:srgbClr val="231F20"/>
                </a:solidFill>
                <a:latin typeface="Lucida Sans"/>
                <a:cs typeface="Lucida Sans"/>
              </a:rPr>
              <a:t>c</a:t>
            </a:r>
            <a:endParaRPr sz="675" baseline="30864">
              <a:latin typeface="Lucida Sans"/>
              <a:cs typeface="Lucida Sans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228600" y="1819027"/>
          <a:ext cx="7315200" cy="2252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2957"/>
                <a:gridCol w="221174"/>
                <a:gridCol w="515511"/>
                <a:gridCol w="528504"/>
                <a:gridCol w="342830"/>
                <a:gridCol w="349382"/>
                <a:gridCol w="486556"/>
                <a:gridCol w="554481"/>
                <a:gridCol w="152400"/>
                <a:gridCol w="581856"/>
                <a:gridCol w="222249"/>
                <a:gridCol w="515537"/>
                <a:gridCol w="528504"/>
                <a:gridCol w="342804"/>
                <a:gridCol w="349459"/>
                <a:gridCol w="486556"/>
                <a:gridCol w="554431"/>
              </a:tblGrid>
              <a:tr h="245992">
                <a:tc>
                  <a:txBody>
                    <a:bodyPr/>
                    <a:lstStyle/>
                    <a:p>
                      <a:pPr marL="114300" indent="-45720">
                        <a:lnSpc>
                          <a:spcPts val="750"/>
                        </a:lnSpc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LOD</a:t>
                      </a:r>
                      <a:r>
                        <a:rPr sz="800" b="1" spc="-6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Panel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  <a:p>
                      <a:pPr marL="114300">
                        <a:lnSpc>
                          <a:spcPts val="905"/>
                        </a:lnSpc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Member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Expected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Observed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Bias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 indent="-40640">
                        <a:lnSpc>
                          <a:spcPts val="750"/>
                        </a:lnSpc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Total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  <a:p>
                      <a:pPr marL="109855">
                        <a:lnSpc>
                          <a:spcPts val="905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39370">
                        <a:lnSpc>
                          <a:spcPts val="750"/>
                        </a:lnSpc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Bias</a:t>
                      </a:r>
                      <a:r>
                        <a:rPr sz="800" b="1" spc="-6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+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  <a:p>
                      <a:pPr marL="74930">
                        <a:lnSpc>
                          <a:spcPts val="905"/>
                        </a:lnSpc>
                      </a:pP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(2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x</a:t>
                      </a:r>
                      <a:r>
                        <a:rPr sz="800" b="1" spc="-8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 indent="-46355">
                        <a:lnSpc>
                          <a:spcPts val="750"/>
                        </a:lnSpc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SQRT(2)</a:t>
                      </a:r>
                      <a:r>
                        <a:rPr sz="800" b="1" spc="-7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x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  <a:p>
                      <a:pPr marL="111125">
                        <a:lnSpc>
                          <a:spcPts val="905"/>
                        </a:lnSpc>
                      </a:pP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(2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x</a:t>
                      </a:r>
                      <a:r>
                        <a:rPr sz="800" b="1" spc="-8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65405" indent="-45720">
                        <a:lnSpc>
                          <a:spcPts val="850"/>
                        </a:lnSpc>
                        <a:spcBef>
                          <a:spcPts val="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LOD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Panel 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Member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Expected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Observed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Bias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 marR="67310" indent="-40640">
                        <a:lnSpc>
                          <a:spcPts val="850"/>
                        </a:lnSpc>
                        <a:spcBef>
                          <a:spcPts val="5"/>
                        </a:spcBef>
                      </a:pPr>
                      <a:r>
                        <a:rPr sz="800" b="1" spc="-6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l 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57785" indent="39370">
                        <a:lnSpc>
                          <a:spcPts val="850"/>
                        </a:lnSpc>
                        <a:spcBef>
                          <a:spcPts val="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Bias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+  </a:t>
                      </a: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(2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x</a:t>
                      </a:r>
                      <a:r>
                        <a:rPr sz="800" b="1" spc="-8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 marR="43180" indent="-46355">
                        <a:lnSpc>
                          <a:spcPts val="850"/>
                        </a:lnSpc>
                        <a:spcBef>
                          <a:spcPts val="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SQRT(2)</a:t>
                      </a:r>
                      <a:r>
                        <a:rPr sz="800" b="1" spc="-6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x  </a:t>
                      </a: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(2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x</a:t>
                      </a:r>
                      <a:r>
                        <a:rPr sz="800" b="1" spc="-8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5347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Genotype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Genotype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667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0.94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-0.06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0.85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0.87</a:t>
                      </a:r>
                      <a:r>
                        <a:rPr sz="675" spc="-13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-0.13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0.95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-0.15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0.88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1.04</a:t>
                      </a:r>
                      <a:r>
                        <a:rPr sz="675" spc="-15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-0.05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7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4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-0.06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5448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Genotype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Genotype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0.97</a:t>
                      </a:r>
                      <a:r>
                        <a:rPr sz="675" spc="-135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0.96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7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0.70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0.31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0.87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54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Genotype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Genotype 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0.99</a:t>
                      </a:r>
                      <a:r>
                        <a:rPr sz="675" spc="-120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8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-0.01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4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4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0.52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7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1.26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4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1.23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0.49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0.61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215878" y="4086986"/>
            <a:ext cx="244983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   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700" spc="-90" dirty="0">
                <a:solidFill>
                  <a:srgbClr val="231F20"/>
                </a:solidFill>
                <a:latin typeface="Lucida Sans"/>
                <a:cs typeface="Lucida Sans"/>
              </a:rPr>
              <a:t>member 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is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below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(1.08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IU/mL).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95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b     </a:t>
            </a:r>
            <a:r>
              <a:rPr sz="700" spc="-40" dirty="0">
                <a:solidFill>
                  <a:srgbClr val="231F20"/>
                </a:solidFill>
                <a:latin typeface="Lucida Sans"/>
                <a:cs typeface="Lucida Sans"/>
              </a:rPr>
              <a:t>Per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section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5.1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of EP17-A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CLSI </a:t>
            </a:r>
            <a:r>
              <a:rPr sz="700" spc="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guideline.</a:t>
            </a:r>
            <a:r>
              <a:rPr sz="600" spc="-104" baseline="34722" dirty="0">
                <a:solidFill>
                  <a:srgbClr val="231F20"/>
                </a:solidFill>
                <a:latin typeface="Lucida Sans"/>
                <a:cs typeface="Lucida Sans"/>
              </a:rPr>
              <a:t>28</a:t>
            </a:r>
            <a:endParaRPr sz="600" baseline="34722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600" spc="-15" baseline="34722" dirty="0">
                <a:solidFill>
                  <a:srgbClr val="231F20"/>
                </a:solidFill>
                <a:latin typeface="Lucida Sans"/>
                <a:cs typeface="Lucida Sans"/>
              </a:rPr>
              <a:t>c    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Based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upon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difference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between </a:t>
            </a:r>
            <a:r>
              <a:rPr sz="700" spc="-95" dirty="0">
                <a:solidFill>
                  <a:srgbClr val="231F20"/>
                </a:solidFill>
                <a:latin typeface="Lucida Sans"/>
                <a:cs typeface="Lucida Sans"/>
              </a:rPr>
              <a:t>two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measurements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approach.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0600" y="5034940"/>
            <a:ext cx="5828030" cy="1820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5" dirty="0">
                <a:solidFill>
                  <a:srgbClr val="231F20"/>
                </a:solidFill>
                <a:latin typeface="Arial Narrow"/>
                <a:cs typeface="Arial Narrow"/>
              </a:rPr>
              <a:t>WITHIN-LABORATORY </a:t>
            </a:r>
            <a:r>
              <a:rPr sz="900" b="1" spc="15" dirty="0">
                <a:solidFill>
                  <a:srgbClr val="231F20"/>
                </a:solidFill>
                <a:latin typeface="Arial Narrow"/>
                <a:cs typeface="Arial Narrow"/>
              </a:rPr>
              <a:t>PRECISION:</a:t>
            </a:r>
            <a:r>
              <a:rPr sz="900" b="1" spc="5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Arial Narrow"/>
                <a:cs typeface="Arial Narrow"/>
              </a:rPr>
              <a:t>LOT-TO-LOT</a:t>
            </a:r>
            <a:endParaRPr sz="900">
              <a:latin typeface="Arial Narrow"/>
              <a:cs typeface="Arial Narrow"/>
            </a:endParaRPr>
          </a:p>
          <a:p>
            <a:pPr marL="12700" marR="5080">
              <a:lnSpc>
                <a:spcPts val="850"/>
              </a:lnSpc>
              <a:spcBef>
                <a:spcPts val="135"/>
              </a:spcBef>
            </a:pP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precision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evaluated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using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8-member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panel.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through 5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dilutions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genotype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3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clinical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sample.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1, 3, 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diluted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2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4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diluted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negative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serum.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 through 8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prepared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by diluting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armored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negative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human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plasma.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8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2000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Systems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used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unique lot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amplification reagents assigned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per  day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performed 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pair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five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days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45" dirty="0">
                <a:solidFill>
                  <a:srgbClr val="231F20"/>
                </a:solidFill>
                <a:latin typeface="Lucida Sans"/>
                <a:cs typeface="Lucida Sans"/>
              </a:rPr>
              <a:t>15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runs.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1  through  8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four </a:t>
            </a:r>
            <a:r>
              <a:rPr sz="800" spc="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endParaRPr sz="800">
              <a:latin typeface="Lucida Sans"/>
              <a:cs typeface="Lucida Sans"/>
            </a:endParaRPr>
          </a:p>
          <a:p>
            <a:pPr marL="12700" marR="42545">
              <a:lnSpc>
                <a:spcPts val="850"/>
              </a:lnSpc>
            </a:pP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first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instrument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pair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five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each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subsequent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run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40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72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replicates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across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three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i="1" spc="-80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2000 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Instrument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Systems.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Within-run, between-run, between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lot/instrument,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total standard deviations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%CV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IU/mL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were 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determined.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total </a:t>
            </a:r>
            <a:r>
              <a:rPr sz="800" spc="-35" dirty="0">
                <a:solidFill>
                  <a:srgbClr val="231F20"/>
                </a:solidFill>
                <a:latin typeface="Lucida Sans"/>
                <a:cs typeface="Lucida Sans"/>
              </a:rPr>
              <a:t>SD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found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less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equal </a:t>
            </a:r>
            <a:r>
              <a:rPr sz="800" spc="-10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800" spc="-110" dirty="0">
                <a:solidFill>
                  <a:srgbClr val="231F20"/>
                </a:solidFill>
                <a:latin typeface="Lucida Sans"/>
                <a:cs typeface="Lucida Sans"/>
              </a:rPr>
              <a:t>0.10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for </a:t>
            </a:r>
            <a:r>
              <a:rPr sz="800" spc="-7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panel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members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that 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exceeded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Lucida Sans"/>
                <a:cs typeface="Lucida Sans"/>
              </a:rPr>
              <a:t>assay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limit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detection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(12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IU/mL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or </a:t>
            </a:r>
            <a:r>
              <a:rPr sz="800" spc="-125" dirty="0">
                <a:solidFill>
                  <a:srgbClr val="231F20"/>
                </a:solidFill>
                <a:latin typeface="Lucida Sans"/>
                <a:cs typeface="Lucida Sans"/>
              </a:rPr>
              <a:t>1.08 </a:t>
            </a:r>
            <a:r>
              <a:rPr sz="800" spc="-9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IU/mL).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results, representative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precision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Abbott 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RealTi</a:t>
            </a:r>
            <a:r>
              <a:rPr sz="800" i="1" spc="-55" dirty="0">
                <a:solidFill>
                  <a:srgbClr val="231F20"/>
                </a:solidFill>
                <a:latin typeface="Arial Narrow"/>
                <a:cs typeface="Arial Narrow"/>
              </a:rPr>
              <a:t>m</a:t>
            </a:r>
            <a:r>
              <a:rPr sz="800" spc="-55" dirty="0">
                <a:solidFill>
                  <a:srgbClr val="231F20"/>
                </a:solidFill>
                <a:latin typeface="Lucida Sans"/>
                <a:cs typeface="Lucida Sans"/>
              </a:rPr>
              <a:t>e </a:t>
            </a:r>
            <a:r>
              <a:rPr sz="800" spc="-80" dirty="0">
                <a:solidFill>
                  <a:srgbClr val="231F20"/>
                </a:solidFill>
                <a:latin typeface="Lucida Sans"/>
                <a:cs typeface="Lucida Sans"/>
              </a:rPr>
              <a:t>HCV  </a:t>
            </a:r>
            <a:r>
              <a:rPr sz="800" spc="-75" dirty="0">
                <a:solidFill>
                  <a:srgbClr val="231F20"/>
                </a:solidFill>
                <a:latin typeface="Lucida Sans"/>
                <a:cs typeface="Lucida Sans"/>
              </a:rPr>
              <a:t>assay, </a:t>
            </a:r>
            <a:r>
              <a:rPr sz="800" spc="-65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800" spc="-95" dirty="0">
                <a:solidFill>
                  <a:srgbClr val="231F20"/>
                </a:solidFill>
                <a:latin typeface="Lucida Sans"/>
                <a:cs typeface="Lucida Sans"/>
              </a:rPr>
              <a:t>summarized in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Table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5  </a:t>
            </a:r>
            <a:r>
              <a:rPr sz="800" spc="-85" dirty="0">
                <a:solidFill>
                  <a:srgbClr val="231F20"/>
                </a:solidFill>
                <a:latin typeface="Lucida Sans"/>
                <a:cs typeface="Lucida Sans"/>
              </a:rPr>
              <a:t>and Table  </a:t>
            </a:r>
            <a:r>
              <a:rPr sz="8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800" spc="-105" dirty="0">
                <a:solidFill>
                  <a:srgbClr val="231F20"/>
                </a:solidFill>
                <a:latin typeface="Lucida Sans"/>
                <a:cs typeface="Lucida Sans"/>
              </a:rPr>
              <a:t>6.</a:t>
            </a:r>
            <a:endParaRPr sz="8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marL="2461895" marR="2453640" indent="299720">
              <a:lnSpc>
                <a:spcPts val="850"/>
              </a:lnSpc>
            </a:pP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Table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5 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Abbott 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RealTi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00" b="1" spc="-5" dirty="0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sz="800" b="1" spc="-25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HCV</a:t>
            </a:r>
            <a:endParaRPr sz="800">
              <a:latin typeface="Arial Narrow"/>
              <a:cs typeface="Arial Narrow"/>
            </a:endParaRPr>
          </a:p>
          <a:p>
            <a:pPr marL="2661285" marR="1885950" indent="-767080">
              <a:lnSpc>
                <a:spcPts val="850"/>
              </a:lnSpc>
            </a:pP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Within-Laboratory </a:t>
            </a:r>
            <a:r>
              <a:rPr sz="800" b="1" spc="10" dirty="0">
                <a:solidFill>
                  <a:srgbClr val="231F20"/>
                </a:solidFill>
                <a:latin typeface="Arial Narrow"/>
                <a:cs typeface="Arial Narrow"/>
              </a:rPr>
              <a:t>Precision </a:t>
            </a:r>
            <a:r>
              <a:rPr sz="800" b="1" spc="15" dirty="0">
                <a:solidFill>
                  <a:srgbClr val="231F20"/>
                </a:solidFill>
                <a:latin typeface="Arial Narrow"/>
                <a:cs typeface="Arial Narrow"/>
              </a:rPr>
              <a:t>Analysis: </a:t>
            </a:r>
            <a:r>
              <a:rPr sz="800" b="1" spc="20" dirty="0">
                <a:solidFill>
                  <a:srgbClr val="231F20"/>
                </a:solidFill>
                <a:latin typeface="Arial Narrow"/>
                <a:cs typeface="Arial Narrow"/>
              </a:rPr>
              <a:t>Lot-to-Lot 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(Log</a:t>
            </a:r>
            <a:r>
              <a:rPr sz="800" b="1" spc="-7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0" dirty="0">
                <a:solidFill>
                  <a:srgbClr val="231F20"/>
                </a:solidFill>
                <a:latin typeface="Arial Narrow"/>
                <a:cs typeface="Arial Narrow"/>
              </a:rPr>
              <a:t>IU/mL)</a:t>
            </a:r>
            <a:endParaRPr sz="800">
              <a:latin typeface="Arial Narrow"/>
              <a:cs typeface="Arial Narrow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1423987" y="6867938"/>
          <a:ext cx="4961890" cy="1746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972"/>
                <a:gridCol w="585108"/>
                <a:gridCol w="258788"/>
                <a:gridCol w="719575"/>
                <a:gridCol w="789256"/>
                <a:gridCol w="798671"/>
                <a:gridCol w="824261"/>
                <a:gridCol w="593900"/>
              </a:tblGrid>
              <a:tr h="4070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Panel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2545" algn="ctr">
                        <a:lnSpc>
                          <a:spcPct val="100000"/>
                        </a:lnSpc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Genotype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2069" indent="-635" algn="ctr">
                        <a:lnSpc>
                          <a:spcPts val="850"/>
                        </a:lnSpc>
                        <a:spcBef>
                          <a:spcPts val="425"/>
                        </a:spcBef>
                      </a:pPr>
                      <a:r>
                        <a:rPr sz="800" b="1" spc="4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Mean 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io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n 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(Log</a:t>
                      </a:r>
                      <a:r>
                        <a:rPr sz="800" b="1" spc="-7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IU/mL)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9690" marR="48895" indent="102235">
                        <a:lnSpc>
                          <a:spcPts val="850"/>
                        </a:lnSpc>
                        <a:spcBef>
                          <a:spcPts val="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Within-Run 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Component</a:t>
                      </a:r>
                      <a:r>
                        <a:rPr sz="800" b="1" spc="-7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</a:t>
                      </a:r>
                      <a:r>
                        <a:rPr sz="675" b="1" spc="44" baseline="30864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endParaRPr sz="675" baseline="30864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6515" marR="61594" indent="53340">
                        <a:lnSpc>
                          <a:spcPts val="850"/>
                        </a:lnSpc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Between-Run 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Component</a:t>
                      </a:r>
                      <a:r>
                        <a:rPr sz="800" b="1" spc="-7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</a:t>
                      </a:r>
                      <a:r>
                        <a:rPr sz="675" b="1" spc="44" baseline="30864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endParaRPr sz="675" baseline="30864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74295" indent="-635" algn="ctr">
                        <a:lnSpc>
                          <a:spcPts val="850"/>
                        </a:lnSpc>
                        <a:spcBef>
                          <a:spcPts val="42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Between-  Lot/Instrument 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Component</a:t>
                      </a:r>
                      <a:r>
                        <a:rPr sz="800" b="1" spc="-7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</a:t>
                      </a:r>
                      <a:r>
                        <a:rPr sz="675" b="1" spc="44" baseline="30864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endParaRPr sz="675" baseline="30864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Total</a:t>
                      </a:r>
                      <a:r>
                        <a:rPr sz="800" b="1" spc="-60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SD</a:t>
                      </a:r>
                      <a:r>
                        <a:rPr sz="675" b="1" spc="37" baseline="30864" dirty="0">
                          <a:solidFill>
                            <a:srgbClr val="231F20"/>
                          </a:solidFill>
                          <a:latin typeface="Arial Narrow"/>
                          <a:cs typeface="Arial Narrow"/>
                        </a:rPr>
                        <a:t>a,b</a:t>
                      </a:r>
                      <a:endParaRPr sz="675" baseline="30864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811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7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65</a:t>
                      </a:r>
                      <a:r>
                        <a:rPr sz="675" spc="-11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c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0.88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2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0.28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6662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1.96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1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0.10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2.75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3.95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3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71</a:t>
                      </a:r>
                      <a:r>
                        <a:rPr sz="675" spc="-15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4.79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71</a:t>
                      </a:r>
                      <a:r>
                        <a:rPr sz="675" spc="-15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5.97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6624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71</a:t>
                      </a:r>
                      <a:r>
                        <a:rPr sz="675" spc="-15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2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7.00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165132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10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71</a:t>
                      </a:r>
                      <a:r>
                        <a:rPr sz="675" spc="-157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d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8.04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spc="-9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0.06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3" name="object 23"/>
          <p:cNvSpPr txBox="1"/>
          <p:nvPr/>
        </p:nvSpPr>
        <p:spPr>
          <a:xfrm>
            <a:off x="1462087" y="8626754"/>
            <a:ext cx="3372485" cy="405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95"/>
              </a:lnSpc>
            </a:pPr>
            <a:r>
              <a:rPr sz="600" spc="-30" baseline="34722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Standard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Deviations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(SD)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are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log </a:t>
            </a:r>
            <a:r>
              <a:rPr sz="700" spc="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IU/mL.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50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b 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Includes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Within-Run,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Between-Run,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Between-Lot/Instrument </a:t>
            </a:r>
            <a:r>
              <a:rPr sz="700" spc="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components.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50"/>
              </a:lnSpc>
            </a:pPr>
            <a:r>
              <a:rPr sz="600" spc="-15" baseline="34722" dirty="0">
                <a:solidFill>
                  <a:srgbClr val="231F20"/>
                </a:solidFill>
                <a:latin typeface="Lucida Sans"/>
                <a:cs typeface="Lucida Sans"/>
              </a:rPr>
              <a:t>c 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HCV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RNA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detected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seven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replicates.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This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level is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below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LoD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(1.08 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log   </a:t>
            </a:r>
            <a:r>
              <a:rPr sz="700" spc="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IU/mL).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ts val="795"/>
              </a:lnSpc>
            </a:pPr>
            <a:r>
              <a:rPr sz="600" spc="-75" baseline="34722" dirty="0">
                <a:solidFill>
                  <a:srgbClr val="231F20"/>
                </a:solidFill>
                <a:latin typeface="Lucida Sans"/>
                <a:cs typeface="Lucida Sans"/>
              </a:rPr>
              <a:t>d 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One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replicate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was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available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data </a:t>
            </a:r>
            <a:r>
              <a:rPr sz="700" spc="-60" dirty="0">
                <a:solidFill>
                  <a:srgbClr val="231F20"/>
                </a:solidFill>
                <a:latin typeface="Lucida Sans"/>
                <a:cs typeface="Lucida Sans"/>
              </a:rPr>
              <a:t>analysis </a:t>
            </a: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due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to  </a:t>
            </a: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an </a:t>
            </a:r>
            <a:r>
              <a:rPr sz="700" spc="-85" dirty="0">
                <a:solidFill>
                  <a:srgbClr val="231F20"/>
                </a:solidFill>
                <a:latin typeface="Lucida Sans"/>
                <a:cs typeface="Lucida Sans"/>
              </a:rPr>
              <a:t>instrument 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80" dirty="0">
                <a:solidFill>
                  <a:srgbClr val="231F20"/>
                </a:solidFill>
                <a:latin typeface="Lucida Sans"/>
                <a:cs typeface="Lucida Sans"/>
              </a:rPr>
              <a:t>error.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24" name="object 24"/>
          <p:cNvSpPr txBox="1"/>
          <p:nvPr/>
        </p:nvSpPr>
        <p:spPr>
          <a:xfrm rot="18900000">
            <a:off x="-14607" y="4840693"/>
            <a:ext cx="7817879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3100" spc="-5" dirty="0">
                <a:latin typeface="Arial"/>
                <a:cs typeface="Arial"/>
              </a:rPr>
              <a:t>For Information Only - Not a </a:t>
            </a:r>
            <a:r>
              <a:rPr sz="3100" spc="-10" dirty="0">
                <a:latin typeface="Arial"/>
                <a:cs typeface="Arial"/>
              </a:rPr>
              <a:t>Controlled</a:t>
            </a:r>
            <a:r>
              <a:rPr sz="3100" spc="5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Copy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19410</Words>
  <Application>Microsoft Office PowerPoint</Application>
  <PresentationFormat>Personalizzato</PresentationFormat>
  <Paragraphs>2095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Office Theme</vt:lpstr>
      <vt:lpstr>Abbott RealTime  HCV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Abbott RealTime  HCV</dc:title>
  <dc:creator>Stefano</dc:creator>
  <cp:lastModifiedBy>Stefano</cp:lastModifiedBy>
  <cp:revision>1</cp:revision>
  <dcterms:created xsi:type="dcterms:W3CDTF">2016-04-05T04:07:13Z</dcterms:created>
  <dcterms:modified xsi:type="dcterms:W3CDTF">2016-04-08T02:57:49Z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2016-04-05T00:00:00Z</vt:filetime>
  </property>
</Properties>
</file>